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media/image1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media/image6.svg" ContentType="image/svg+xml"/>
  <Override PartName="/ppt/media/image7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DM Sans"/>
      <p:regular r:id="rId19"/>
    </p:embeddedFont>
    <p:embeddedFont>
      <p:font typeface="Canva Sans" panose="020B0503030501040103"/>
      <p:regular r:id="rId20"/>
    </p:embeddedFont>
    <p:embeddedFont>
      <p:font typeface="Open Sauce" panose="000005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3.png>
</file>

<file path=ppt/media/image3.svg>
</file>

<file path=ppt/media/image4.jpeg>
</file>

<file path=ppt/media/image4.svg>
</file>

<file path=ppt/media/image5.png>
</file>

<file path=ppt/media/image5.svg>
</file>

<file path=ppt/media/image6.png>
</file>

<file path=ppt/media/image6.svg>
</file>

<file path=ppt/media/image7.png>
</file>

<file path=ppt/media/image7.sv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3.png"/><Relationship Id="rId3" Type="http://schemas.openxmlformats.org/officeDocument/2006/relationships/image" Target="../media/image2.jpeg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4.svg"/><Relationship Id="rId3" Type="http://schemas.openxmlformats.org/officeDocument/2006/relationships/image" Target="../media/image8.png"/><Relationship Id="rId2" Type="http://schemas.openxmlformats.org/officeDocument/2006/relationships/image" Target="../media/image6.sv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png"/><Relationship Id="rId2" Type="http://schemas.openxmlformats.org/officeDocument/2006/relationships/image" Target="../media/image4.sv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4.jpeg"/><Relationship Id="rId4" Type="http://schemas.openxmlformats.org/officeDocument/2006/relationships/image" Target="../media/image4.svg"/><Relationship Id="rId3" Type="http://schemas.openxmlformats.org/officeDocument/2006/relationships/image" Target="../media/image8.png"/><Relationship Id="rId2" Type="http://schemas.openxmlformats.org/officeDocument/2006/relationships/image" Target="../media/image6.sv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9.png"/><Relationship Id="rId3" Type="http://schemas.openxmlformats.org/officeDocument/2006/relationships/image" Target="../media/image4.sv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9.png"/><Relationship Id="rId3" Type="http://schemas.openxmlformats.org/officeDocument/2006/relationships/image" Target="../media/image4.sv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12.png"/><Relationship Id="rId4" Type="http://schemas.openxmlformats.org/officeDocument/2006/relationships/image" Target="../media/image7.svg"/><Relationship Id="rId3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4.svg"/><Relationship Id="rId3" Type="http://schemas.openxmlformats.org/officeDocument/2006/relationships/image" Target="../media/image8.png"/><Relationship Id="rId2" Type="http://schemas.openxmlformats.org/officeDocument/2006/relationships/image" Target="../media/image6.sv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jpe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4.sv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2974764" y="-207071"/>
            <a:ext cx="3086100" cy="11299900"/>
            <a:chOff x="0" y="0"/>
            <a:chExt cx="812800" cy="297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776329" y="580047"/>
            <a:ext cx="5482971" cy="9023371"/>
          </a:xfrm>
          <a:custGeom>
            <a:avLst/>
            <a:gdLst/>
            <a:ahLst/>
            <a:cxnLst/>
            <a:rect l="l" t="t" r="r" b="b"/>
            <a:pathLst>
              <a:path w="5482971" h="9023371">
                <a:moveTo>
                  <a:pt x="0" y="0"/>
                </a:moveTo>
                <a:lnTo>
                  <a:pt x="5482971" y="0"/>
                </a:lnTo>
                <a:lnTo>
                  <a:pt x="5482971" y="9023371"/>
                </a:lnTo>
                <a:lnTo>
                  <a:pt x="0" y="90233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22" r="-4822"/>
            </a:stretch>
          </a:blipFill>
        </p:spPr>
      </p:sp>
      <p:grpSp>
        <p:nvGrpSpPr>
          <p:cNvPr id="7" name="Group 7"/>
          <p:cNvGrpSpPr/>
          <p:nvPr/>
        </p:nvGrpSpPr>
        <p:grpSpPr>
          <a:xfrm rot="0"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0">
            <a:off x="1227773" y="4163622"/>
            <a:ext cx="110236" cy="2818996"/>
            <a:chOff x="0" y="0"/>
            <a:chExt cx="26312" cy="67285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17" name="Freeform 17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752928" y="4513060"/>
            <a:ext cx="8490450" cy="2259330"/>
          </a:xfrm>
          <a:prstGeom prst="rect">
            <a:avLst/>
          </a:prstGeom>
        </p:spPr>
        <p:txBody>
          <a:bodyPr lIns="0" tIns="0" rIns="0" bIns="0" rtlCol="0" anchor="t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  <a:lumMod val="65000"/>
                </a:schemeClr>
              </a:contourClr>
            </a:sp3d>
          </a:bodyPr>
          <a:lstStyle/>
          <a:p>
            <a:pPr>
              <a:lnSpc>
                <a:spcPts val="4405"/>
              </a:lnSpc>
            </a:pPr>
            <a:r>
              <a:rPr lang="en-US" sz="5400" spc="-31">
                <a:ln/>
                <a:solidFill>
                  <a:schemeClr val="accent3"/>
                </a:solidFill>
                <a:effectLst/>
                <a:latin typeface="DM Sans"/>
              </a:rPr>
              <a:t>Analyzing Behavioral Patterns for Enhanced Writing Quality Assessment</a:t>
            </a:r>
            <a:endParaRPr lang="en-US" sz="5400" spc="-31">
              <a:ln/>
              <a:solidFill>
                <a:schemeClr val="accent3"/>
              </a:solidFill>
              <a:effectLst/>
              <a:latin typeface="DM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92495" y="7573922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6887962" y="5985119"/>
            <a:ext cx="2085109" cy="208510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6" name="Group 6"/>
          <p:cNvGrpSpPr/>
          <p:nvPr/>
        </p:nvGrpSpPr>
        <p:grpSpPr>
          <a:xfrm rot="0">
            <a:off x="-528002" y="0"/>
            <a:ext cx="19161678" cy="2727141"/>
            <a:chOff x="0" y="0"/>
            <a:chExt cx="5046697" cy="71825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46697" cy="718259"/>
            </a:xfrm>
            <a:custGeom>
              <a:avLst/>
              <a:gdLst/>
              <a:ahLst/>
              <a:cxnLst/>
              <a:rect l="l" t="t" r="r" b="b"/>
              <a:pathLst>
                <a:path w="5046697" h="718259">
                  <a:moveTo>
                    <a:pt x="0" y="0"/>
                  </a:moveTo>
                  <a:lnTo>
                    <a:pt x="5046697" y="0"/>
                  </a:lnTo>
                  <a:lnTo>
                    <a:pt x="5046697" y="718259"/>
                  </a:lnTo>
                  <a:lnTo>
                    <a:pt x="0" y="718259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5046697" cy="7373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9" name="Freeform 9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8490708" y="-341304"/>
            <a:ext cx="9797292" cy="5800017"/>
          </a:xfrm>
          <a:custGeom>
            <a:avLst/>
            <a:gdLst/>
            <a:ahLst/>
            <a:cxnLst/>
            <a:rect l="l" t="t" r="r" b="b"/>
            <a:pathLst>
              <a:path w="9797292" h="5800017">
                <a:moveTo>
                  <a:pt x="0" y="0"/>
                </a:moveTo>
                <a:lnTo>
                  <a:pt x="9797292" y="0"/>
                </a:lnTo>
                <a:lnTo>
                  <a:pt x="9797292" y="5800017"/>
                </a:lnTo>
                <a:lnTo>
                  <a:pt x="0" y="58000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06" t="-14902" r="-13965" b="-11391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8490708" y="5458713"/>
            <a:ext cx="11100325" cy="4718417"/>
          </a:xfrm>
          <a:custGeom>
            <a:avLst/>
            <a:gdLst/>
            <a:ahLst/>
            <a:cxnLst/>
            <a:rect l="l" t="t" r="r" b="b"/>
            <a:pathLst>
              <a:path w="11100325" h="4718417">
                <a:moveTo>
                  <a:pt x="0" y="0"/>
                </a:moveTo>
                <a:lnTo>
                  <a:pt x="11100325" y="0"/>
                </a:lnTo>
                <a:lnTo>
                  <a:pt x="11100325" y="4718417"/>
                </a:lnTo>
                <a:lnTo>
                  <a:pt x="0" y="47184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599" t="-55261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-4130541" y="1115921"/>
            <a:ext cx="15022588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5"/>
              </a:lnSpc>
            </a:pPr>
            <a:r>
              <a:rPr lang="en-US" sz="7890" spc="773">
                <a:solidFill>
                  <a:srgbClr val="FFFFFF"/>
                </a:solidFill>
                <a:latin typeface="Codec Pro ExtraBold"/>
              </a:rPr>
              <a:t>Modeling</a:t>
            </a:r>
            <a:endParaRPr lang="en-US" sz="7890" spc="773">
              <a:solidFill>
                <a:srgbClr val="FFFFFF"/>
              </a:solidFill>
              <a:latin typeface="Codec Pro Extra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0" y="4060244"/>
            <a:ext cx="8199372" cy="273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9755" lvl="1" indent="-289560">
              <a:lnSpc>
                <a:spcPts val="3760"/>
              </a:lnSpc>
              <a:buFont typeface="Arial" panose="020B0604020202020204"/>
              <a:buChar char="•"/>
            </a:pPr>
            <a:r>
              <a:rPr lang="en-US" sz="2685">
                <a:solidFill>
                  <a:srgbClr val="000000"/>
                </a:solidFill>
                <a:latin typeface="Canva Sans" panose="020B0503030501040103"/>
              </a:rPr>
              <a:t>Neural network, more precisely, sequential model is being used for Modeling.</a:t>
            </a:r>
            <a:endParaRPr lang="en-US" sz="2685">
              <a:solidFill>
                <a:srgbClr val="000000"/>
              </a:solidFill>
              <a:latin typeface="Canva Sans" panose="020B0503030501040103"/>
            </a:endParaRPr>
          </a:p>
          <a:p>
            <a:pPr marL="579755" lvl="1" indent="-289560">
              <a:lnSpc>
                <a:spcPts val="3760"/>
              </a:lnSpc>
              <a:buFont typeface="Arial" panose="020B0604020202020204"/>
              <a:buChar char="•"/>
            </a:pPr>
            <a:r>
              <a:rPr lang="en-US" sz="2685">
                <a:solidFill>
                  <a:srgbClr val="000000"/>
                </a:solidFill>
                <a:latin typeface="Canva Sans" panose="020B0503030501040103"/>
              </a:rPr>
              <a:t> The Sequential model organizes layers in a linear stack, facilitating a step-by-step flow of data through the network.</a:t>
            </a:r>
            <a:endParaRPr lang="en-US" sz="2685">
              <a:solidFill>
                <a:srgbClr val="000000"/>
              </a:solidFill>
              <a:latin typeface="Canva Sans" panose="020B0503030501040103"/>
            </a:endParaRPr>
          </a:p>
          <a:p>
            <a:pPr>
              <a:lnSpc>
                <a:spcPts val="292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-528002" y="0"/>
            <a:ext cx="19161678" cy="2727141"/>
            <a:chOff x="0" y="0"/>
            <a:chExt cx="5046697" cy="7182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46697" cy="718259"/>
            </a:xfrm>
            <a:custGeom>
              <a:avLst/>
              <a:gdLst/>
              <a:ahLst/>
              <a:cxnLst/>
              <a:rect l="l" t="t" r="r" b="b"/>
              <a:pathLst>
                <a:path w="5046697" h="718259">
                  <a:moveTo>
                    <a:pt x="0" y="0"/>
                  </a:moveTo>
                  <a:lnTo>
                    <a:pt x="5046697" y="0"/>
                  </a:lnTo>
                  <a:lnTo>
                    <a:pt x="5046697" y="718259"/>
                  </a:lnTo>
                  <a:lnTo>
                    <a:pt x="0" y="718259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5046697" cy="7373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367428" y="3256087"/>
            <a:ext cx="9920572" cy="5911007"/>
          </a:xfrm>
          <a:custGeom>
            <a:avLst/>
            <a:gdLst/>
            <a:ahLst/>
            <a:cxnLst/>
            <a:rect l="l" t="t" r="r" b="b"/>
            <a:pathLst>
              <a:path w="9920572" h="5911007">
                <a:moveTo>
                  <a:pt x="0" y="0"/>
                </a:moveTo>
                <a:lnTo>
                  <a:pt x="9920572" y="0"/>
                </a:lnTo>
                <a:lnTo>
                  <a:pt x="9920572" y="5911007"/>
                </a:lnTo>
                <a:lnTo>
                  <a:pt x="0" y="59110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-3110343" y="1284357"/>
            <a:ext cx="15022588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5"/>
              </a:lnSpc>
            </a:pPr>
            <a:r>
              <a:rPr lang="en-US" sz="7890" spc="773">
                <a:solidFill>
                  <a:srgbClr val="FFFFFF"/>
                </a:solidFill>
                <a:latin typeface="Codec Pro ExtraBold"/>
              </a:rPr>
              <a:t>EVALUATION</a:t>
            </a:r>
            <a:endParaRPr lang="en-US" sz="7890" spc="773">
              <a:solidFill>
                <a:srgbClr val="FFFFFF"/>
              </a:solidFill>
              <a:latin typeface="Codec Pro Extra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-226711" y="3760172"/>
            <a:ext cx="8455642" cy="3769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40"/>
              </a:lnSpc>
            </a:pPr>
          </a:p>
          <a:p>
            <a:pPr marL="669290" lvl="1" indent="-334645">
              <a:lnSpc>
                <a:spcPts val="4340"/>
              </a:lnSpc>
              <a:buFont typeface="Arial" panose="020B0604020202020204"/>
              <a:buChar char="•"/>
            </a:pPr>
            <a:r>
              <a:rPr lang="en-US" sz="3100">
                <a:solidFill>
                  <a:srgbClr val="000000"/>
                </a:solidFill>
                <a:latin typeface="Canva Sans" panose="020B0503030501040103"/>
              </a:rPr>
              <a:t>Mean Squared Error is being used for evaluation .</a:t>
            </a:r>
            <a:endParaRPr lang="en-US" sz="3100">
              <a:solidFill>
                <a:srgbClr val="000000"/>
              </a:solidFill>
              <a:latin typeface="Canva Sans" panose="020B0503030501040103"/>
            </a:endParaRPr>
          </a:p>
          <a:p>
            <a:pPr marL="669290" lvl="1" indent="-334645">
              <a:lnSpc>
                <a:spcPts val="4340"/>
              </a:lnSpc>
              <a:buFont typeface="Arial" panose="020B0604020202020204"/>
              <a:buChar char="•"/>
            </a:pPr>
            <a:r>
              <a:rPr lang="en-US" sz="3100">
                <a:solidFill>
                  <a:srgbClr val="000000"/>
                </a:solidFill>
                <a:latin typeface="Canva Sans" panose="020B0503030501040103"/>
              </a:rPr>
              <a:t>It quantifies how close a regression line fits the data points. </a:t>
            </a:r>
            <a:endParaRPr lang="en-US" sz="3100">
              <a:solidFill>
                <a:srgbClr val="000000"/>
              </a:solidFill>
              <a:latin typeface="Canva Sans" panose="020B0503030501040103"/>
            </a:endParaRPr>
          </a:p>
          <a:p>
            <a:pPr marL="669290" lvl="1" indent="-334645">
              <a:lnSpc>
                <a:spcPts val="4340"/>
              </a:lnSpc>
              <a:buFont typeface="Arial" panose="020B0604020202020204"/>
              <a:buChar char="•"/>
            </a:pPr>
            <a:r>
              <a:rPr lang="en-US" sz="3100">
                <a:solidFill>
                  <a:srgbClr val="000000"/>
                </a:solidFill>
                <a:latin typeface="Canva Sans" panose="020B0503030501040103"/>
              </a:rPr>
              <a:t>Lower MSE indicates better accuracy, as it reflects smaller prediction errors.</a:t>
            </a:r>
            <a:endParaRPr lang="en-US" sz="3100">
              <a:solidFill>
                <a:srgbClr val="000000"/>
              </a:solidFill>
              <a:latin typeface="Canva Sans" panose="020B0503030501040103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92495" y="7573922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6887962" y="5985119"/>
            <a:ext cx="2085109" cy="208510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60"/>
                </a:lnSpc>
                <a:spcBef>
                  <a:spcPct val="0"/>
                </a:spcBef>
              </a:pPr>
            </a:p>
          </p:txBody>
        </p:sp>
      </p:grpSp>
      <p:sp>
        <p:nvSpPr>
          <p:cNvPr id="6" name="Freeform 6"/>
          <p:cNvSpPr/>
          <p:nvPr/>
        </p:nvSpPr>
        <p:spPr>
          <a:xfrm>
            <a:off x="-1560220" y="1728186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0">
            <a:off x="-528002" y="0"/>
            <a:ext cx="19161678" cy="2727141"/>
            <a:chOff x="0" y="0"/>
            <a:chExt cx="5046697" cy="71825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46697" cy="718259"/>
            </a:xfrm>
            <a:custGeom>
              <a:avLst/>
              <a:gdLst/>
              <a:ahLst/>
              <a:cxnLst/>
              <a:rect l="l" t="t" r="r" b="b"/>
              <a:pathLst>
                <a:path w="5046697" h="718259">
                  <a:moveTo>
                    <a:pt x="0" y="0"/>
                  </a:moveTo>
                  <a:lnTo>
                    <a:pt x="5046697" y="0"/>
                  </a:lnTo>
                  <a:lnTo>
                    <a:pt x="5046697" y="718259"/>
                  </a:lnTo>
                  <a:lnTo>
                    <a:pt x="0" y="718259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5046697" cy="7373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10" name="Freeform 10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7076341" y="2727141"/>
            <a:ext cx="6110759" cy="8028497"/>
          </a:xfrm>
          <a:custGeom>
            <a:avLst/>
            <a:gdLst/>
            <a:ahLst/>
            <a:cxnLst/>
            <a:rect l="l" t="t" r="r" b="b"/>
            <a:pathLst>
              <a:path w="6110759" h="8028497">
                <a:moveTo>
                  <a:pt x="0" y="0"/>
                </a:moveTo>
                <a:lnTo>
                  <a:pt x="6110759" y="0"/>
                </a:lnTo>
                <a:lnTo>
                  <a:pt x="6110759" y="8028498"/>
                </a:lnTo>
                <a:lnTo>
                  <a:pt x="0" y="80284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3114" t="-4247" r="-14604" b="-43923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329410" y="882969"/>
            <a:ext cx="15022588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5"/>
              </a:lnSpc>
            </a:pPr>
            <a:r>
              <a:rPr lang="en-US" sz="7890" spc="773">
                <a:solidFill>
                  <a:srgbClr val="FFFFFF"/>
                </a:solidFill>
                <a:latin typeface="Codec Pro ExtraBold"/>
              </a:rPr>
              <a:t>DEPLOYMENT</a:t>
            </a:r>
            <a:endParaRPr lang="en-US" sz="7890" spc="773">
              <a:solidFill>
                <a:srgbClr val="FFFFFF"/>
              </a:solidFill>
              <a:latin typeface="Codec Pro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1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9684427" y="0"/>
            <a:ext cx="8603573" cy="10287000"/>
            <a:chOff x="0" y="0"/>
            <a:chExt cx="8603361" cy="10286746"/>
          </a:xfrm>
        </p:grpSpPr>
        <p:sp>
          <p:nvSpPr>
            <p:cNvPr id="4" name="Freeform 4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2"/>
              <a:stretch>
                <a:fillRect l="-39675" r="-39675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537802" cy="3379601"/>
            </a:xfrm>
            <a:custGeom>
              <a:avLst/>
              <a:gdLst/>
              <a:ahLst/>
              <a:cxnLst/>
              <a:rect l="l" t="t" r="r" b="b"/>
              <a:pathLst>
                <a:path w="5537802" h="3379601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773821">
            <a:off x="10036024" y="4365564"/>
            <a:ext cx="313833" cy="8482349"/>
            <a:chOff x="0" y="0"/>
            <a:chExt cx="82656" cy="223403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773821">
            <a:off x="3741572" y="-4834013"/>
            <a:ext cx="313833" cy="8482349"/>
            <a:chOff x="0" y="0"/>
            <a:chExt cx="82656" cy="223403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14" name="Freeform 14"/>
          <p:cNvSpPr/>
          <p:nvPr/>
        </p:nvSpPr>
        <p:spPr>
          <a:xfrm>
            <a:off x="3876961" y="873039"/>
            <a:ext cx="5380799" cy="1975762"/>
          </a:xfrm>
          <a:custGeom>
            <a:avLst/>
            <a:gdLst/>
            <a:ahLst/>
            <a:cxnLst/>
            <a:rect l="l" t="t" r="r" b="b"/>
            <a:pathLst>
              <a:path w="5380799" h="1975762">
                <a:moveTo>
                  <a:pt x="0" y="0"/>
                </a:moveTo>
                <a:lnTo>
                  <a:pt x="5380799" y="0"/>
                </a:lnTo>
                <a:lnTo>
                  <a:pt x="5380799" y="1975762"/>
                </a:lnTo>
                <a:lnTo>
                  <a:pt x="0" y="1975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3463770" y="4523258"/>
            <a:ext cx="5435861" cy="2109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00"/>
              </a:lnSpc>
            </a:pPr>
            <a:r>
              <a:rPr lang="en-US" sz="8175" spc="882">
                <a:solidFill>
                  <a:srgbClr val="231F20"/>
                </a:solidFill>
                <a:latin typeface="Codec Pro ExtraBold"/>
              </a:rPr>
              <a:t>THANK YOU</a:t>
            </a:r>
            <a:endParaRPr lang="en-US" sz="8175" spc="882">
              <a:solidFill>
                <a:srgbClr val="231F20"/>
              </a:solidFill>
              <a:latin typeface="Codec Pro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-3801253" y="0"/>
            <a:ext cx="7602505" cy="6745495"/>
          </a:xfrm>
          <a:custGeom>
            <a:avLst/>
            <a:gdLst/>
            <a:ahLst/>
            <a:cxnLst/>
            <a:rect l="l" t="t" r="r" b="b"/>
            <a:pathLst>
              <a:path w="7602505" h="674549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4486747" y="3541505"/>
            <a:ext cx="7602505" cy="6745495"/>
          </a:xfrm>
          <a:custGeom>
            <a:avLst/>
            <a:gdLst/>
            <a:ahLst/>
            <a:cxnLst/>
            <a:rect l="l" t="t" r="r" b="b"/>
            <a:pathLst>
              <a:path w="7602505" h="674549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528535" y="3698799"/>
            <a:ext cx="10496788" cy="3024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10"/>
              </a:lnSpc>
              <a:spcBef>
                <a:spcPct val="0"/>
              </a:spcBef>
            </a:pPr>
            <a:r>
              <a:rPr lang="en-US" sz="4295">
                <a:solidFill>
                  <a:srgbClr val="FFFFFF"/>
                </a:solidFill>
                <a:latin typeface="DM Sans Bold"/>
              </a:rPr>
              <a:t>Have</a:t>
            </a:r>
            <a:r>
              <a:rPr lang="en-US" sz="4295">
                <a:solidFill>
                  <a:srgbClr val="FFFFFF"/>
                </a:solidFill>
                <a:latin typeface="DM Sans Bold"/>
              </a:rPr>
              <a:t> you ever wondered if those small actions, pauses, and revisions </a:t>
            </a:r>
            <a:endParaRPr lang="en-US" sz="4295">
              <a:solidFill>
                <a:srgbClr val="FFFFFF"/>
              </a:solidFill>
              <a:latin typeface="DM Sans Bold"/>
            </a:endParaRPr>
          </a:p>
          <a:p>
            <a:pPr algn="ctr">
              <a:lnSpc>
                <a:spcPts val="6010"/>
              </a:lnSpc>
              <a:spcBef>
                <a:spcPct val="0"/>
              </a:spcBef>
            </a:pPr>
            <a:r>
              <a:rPr lang="en-US" sz="4295">
                <a:solidFill>
                  <a:srgbClr val="FFFFFF"/>
                </a:solidFill>
                <a:latin typeface="DM Sans Bold"/>
              </a:rPr>
              <a:t>could be the key to enhance writing quality?</a:t>
            </a:r>
            <a:endParaRPr lang="en-US" sz="4295">
              <a:solidFill>
                <a:srgbClr val="FFFFFF"/>
              </a:solidFill>
              <a:latin typeface="DM Sans 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2517839" y="3860415"/>
            <a:ext cx="5770161" cy="5770161"/>
          </a:xfrm>
          <a:custGeom>
            <a:avLst/>
            <a:gdLst/>
            <a:ahLst/>
            <a:cxnLst/>
            <a:rect l="l" t="t" r="r" b="b"/>
            <a:pathLst>
              <a:path w="5770161" h="5770161">
                <a:moveTo>
                  <a:pt x="0" y="0"/>
                </a:moveTo>
                <a:lnTo>
                  <a:pt x="5770161" y="0"/>
                </a:lnTo>
                <a:lnTo>
                  <a:pt x="5770161" y="5770161"/>
                </a:lnTo>
                <a:lnTo>
                  <a:pt x="0" y="57701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1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-528002" y="0"/>
            <a:ext cx="19048322" cy="3086100"/>
            <a:chOff x="0" y="0"/>
            <a:chExt cx="5016842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842" cy="812800"/>
            </a:xfrm>
            <a:custGeom>
              <a:avLst/>
              <a:gdLst/>
              <a:ahLst/>
              <a:cxnLst/>
              <a:rect l="l" t="t" r="r" b="b"/>
              <a:pathLst>
                <a:path w="5016842" h="812800">
                  <a:moveTo>
                    <a:pt x="0" y="0"/>
                  </a:moveTo>
                  <a:lnTo>
                    <a:pt x="5016842" y="0"/>
                  </a:lnTo>
                  <a:lnTo>
                    <a:pt x="5016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5016842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444071" y="1117986"/>
            <a:ext cx="12470650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5"/>
              </a:lnSpc>
            </a:pPr>
            <a:r>
              <a:rPr lang="en-US" sz="7890" spc="773">
                <a:solidFill>
                  <a:srgbClr val="FFFFFF"/>
                </a:solidFill>
                <a:latin typeface="Codec Pro ExtraBold"/>
              </a:rPr>
              <a:t>Problem Statement</a:t>
            </a:r>
            <a:r>
              <a:rPr lang="en-US" sz="7890" spc="773">
                <a:solidFill>
                  <a:srgbClr val="FFFFFF"/>
                </a:solidFill>
                <a:latin typeface="Codec Pro ExtraBold"/>
              </a:rPr>
              <a:t> </a:t>
            </a:r>
            <a:endParaRPr lang="en-US" sz="7890" spc="773">
              <a:solidFill>
                <a:srgbClr val="FFFFFF"/>
              </a:solidFill>
              <a:latin typeface="Codec Pro ExtraBold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2317236">
            <a:off x="-2029689" y="7001012"/>
            <a:ext cx="7251066" cy="3994678"/>
          </a:xfrm>
          <a:custGeom>
            <a:avLst/>
            <a:gdLst/>
            <a:ahLst/>
            <a:cxnLst/>
            <a:rect l="l" t="t" r="r" b="b"/>
            <a:pathLst>
              <a:path w="7251066" h="3994678">
                <a:moveTo>
                  <a:pt x="0" y="0"/>
                </a:moveTo>
                <a:lnTo>
                  <a:pt x="7251067" y="0"/>
                </a:lnTo>
                <a:lnTo>
                  <a:pt x="7251067" y="3994678"/>
                </a:lnTo>
                <a:lnTo>
                  <a:pt x="0" y="39946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801588" y="4947583"/>
            <a:ext cx="15193216" cy="2881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5"/>
              </a:lnSpc>
            </a:pPr>
            <a:r>
              <a:rPr lang="en-US" sz="4105">
                <a:solidFill>
                  <a:srgbClr val="000000"/>
                </a:solidFill>
                <a:latin typeface="Canva Sans" panose="020B0503030501040103"/>
              </a:rPr>
              <a:t>Does typing behavior effect the outcome of an essay? </a:t>
            </a:r>
            <a:endParaRPr lang="en-US" sz="4105">
              <a:solidFill>
                <a:srgbClr val="000000"/>
              </a:solidFill>
              <a:latin typeface="Canva Sans" panose="020B0503030501040103"/>
            </a:endParaRPr>
          </a:p>
          <a:p>
            <a:pPr>
              <a:lnSpc>
                <a:spcPts val="5745"/>
              </a:lnSpc>
            </a:pPr>
          </a:p>
          <a:p>
            <a:pPr>
              <a:lnSpc>
                <a:spcPts val="5745"/>
              </a:lnSpc>
            </a:pPr>
          </a:p>
          <a:p>
            <a:pPr>
              <a:lnSpc>
                <a:spcPts val="5745"/>
              </a:lnSpc>
            </a:pPr>
          </a:p>
        </p:txBody>
      </p:sp>
      <p:sp>
        <p:nvSpPr>
          <p:cNvPr id="11" name="Freeform 11"/>
          <p:cNvSpPr/>
          <p:nvPr/>
        </p:nvSpPr>
        <p:spPr>
          <a:xfrm rot="-7496698">
            <a:off x="14662467" y="5056338"/>
            <a:ext cx="7251066" cy="3994678"/>
          </a:xfrm>
          <a:custGeom>
            <a:avLst/>
            <a:gdLst/>
            <a:ahLst/>
            <a:cxnLst/>
            <a:rect l="l" t="t" r="r" b="b"/>
            <a:pathLst>
              <a:path w="7251066" h="3994678">
                <a:moveTo>
                  <a:pt x="0" y="0"/>
                </a:moveTo>
                <a:lnTo>
                  <a:pt x="7251066" y="0"/>
                </a:lnTo>
                <a:lnTo>
                  <a:pt x="7251066" y="3994678"/>
                </a:lnTo>
                <a:lnTo>
                  <a:pt x="0" y="39946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1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-528002" y="0"/>
            <a:ext cx="19048322" cy="3086100"/>
            <a:chOff x="0" y="0"/>
            <a:chExt cx="5016842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842" cy="812800"/>
            </a:xfrm>
            <a:custGeom>
              <a:avLst/>
              <a:gdLst/>
              <a:ahLst/>
              <a:cxnLst/>
              <a:rect l="l" t="t" r="r" b="b"/>
              <a:pathLst>
                <a:path w="5016842" h="812800">
                  <a:moveTo>
                    <a:pt x="0" y="0"/>
                  </a:moveTo>
                  <a:lnTo>
                    <a:pt x="5016842" y="0"/>
                  </a:lnTo>
                  <a:lnTo>
                    <a:pt x="5016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5016842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444071" y="1117986"/>
            <a:ext cx="12470650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5"/>
              </a:lnSpc>
            </a:pPr>
            <a:r>
              <a:rPr lang="en-US" sz="7890" spc="773">
                <a:solidFill>
                  <a:srgbClr val="FFFFFF"/>
                </a:solidFill>
                <a:latin typeface="Codec Pro ExtraBold"/>
              </a:rPr>
              <a:t>OBJECTIVE</a:t>
            </a:r>
            <a:endParaRPr lang="en-US" sz="7890" spc="773">
              <a:solidFill>
                <a:srgbClr val="FFFFFF"/>
              </a:solidFill>
              <a:latin typeface="Codec Pro ExtraBold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2317236">
            <a:off x="-2029689" y="7001012"/>
            <a:ext cx="7251066" cy="3994678"/>
          </a:xfrm>
          <a:custGeom>
            <a:avLst/>
            <a:gdLst/>
            <a:ahLst/>
            <a:cxnLst/>
            <a:rect l="l" t="t" r="r" b="b"/>
            <a:pathLst>
              <a:path w="7251066" h="3994678">
                <a:moveTo>
                  <a:pt x="0" y="0"/>
                </a:moveTo>
                <a:lnTo>
                  <a:pt x="7251067" y="0"/>
                </a:lnTo>
                <a:lnTo>
                  <a:pt x="7251067" y="3994678"/>
                </a:lnTo>
                <a:lnTo>
                  <a:pt x="0" y="39946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234811" y="4343178"/>
            <a:ext cx="15193216" cy="3322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>
              <a:lnSpc>
                <a:spcPts val="3780"/>
              </a:lnSpc>
              <a:buFont typeface="Arial" panose="020B0604020202020204"/>
              <a:buChar char="•"/>
            </a:pPr>
            <a:r>
              <a:rPr lang="en-US" sz="2700">
                <a:solidFill>
                  <a:srgbClr val="000000"/>
                </a:solidFill>
                <a:latin typeface="Canva Sans" panose="020B0503030501040103"/>
              </a:rPr>
              <a:t>To uncover and clarify the connections between different writing processes and the quality of written content.</a:t>
            </a:r>
            <a:endParaRPr lang="en-US" sz="2700">
              <a:solidFill>
                <a:srgbClr val="000000"/>
              </a:solidFill>
              <a:latin typeface="Canva Sans" panose="020B0503030501040103"/>
            </a:endParaRPr>
          </a:p>
          <a:p>
            <a:pPr>
              <a:lnSpc>
                <a:spcPts val="3780"/>
              </a:lnSpc>
            </a:pPr>
          </a:p>
          <a:p>
            <a:pPr marL="582930" lvl="1" indent="-291465">
              <a:lnSpc>
                <a:spcPts val="3780"/>
              </a:lnSpc>
              <a:buFont typeface="Arial" panose="020B0604020202020204"/>
              <a:buChar char="•"/>
            </a:pPr>
            <a:r>
              <a:rPr lang="en-US" sz="2700">
                <a:solidFill>
                  <a:srgbClr val="000000"/>
                </a:solidFill>
                <a:latin typeface="Canva Sans" panose="020B0503030501040103"/>
              </a:rPr>
              <a:t>Focus on fostering better writing practices by clarifying how each writing process influences the overall quality of written content.</a:t>
            </a:r>
            <a:endParaRPr lang="en-US" sz="2700">
              <a:solidFill>
                <a:srgbClr val="000000"/>
              </a:solidFill>
              <a:latin typeface="Canva Sans" panose="020B0503030501040103"/>
            </a:endParaRPr>
          </a:p>
          <a:p>
            <a:pPr>
              <a:lnSpc>
                <a:spcPts val="3780"/>
              </a:lnSpc>
            </a:pPr>
          </a:p>
          <a:p>
            <a:pPr>
              <a:lnSpc>
                <a:spcPts val="3780"/>
              </a:lnSpc>
            </a:pPr>
          </a:p>
        </p:txBody>
      </p:sp>
      <p:sp>
        <p:nvSpPr>
          <p:cNvPr id="11" name="Freeform 11"/>
          <p:cNvSpPr/>
          <p:nvPr/>
        </p:nvSpPr>
        <p:spPr>
          <a:xfrm rot="-7496698">
            <a:off x="14662467" y="5056338"/>
            <a:ext cx="7251066" cy="3994678"/>
          </a:xfrm>
          <a:custGeom>
            <a:avLst/>
            <a:gdLst/>
            <a:ahLst/>
            <a:cxnLst/>
            <a:rect l="l" t="t" r="r" b="b"/>
            <a:pathLst>
              <a:path w="7251066" h="3994678">
                <a:moveTo>
                  <a:pt x="0" y="0"/>
                </a:moveTo>
                <a:lnTo>
                  <a:pt x="7251066" y="0"/>
                </a:lnTo>
                <a:lnTo>
                  <a:pt x="7251066" y="3994678"/>
                </a:lnTo>
                <a:lnTo>
                  <a:pt x="0" y="39946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92495" y="7573922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6887962" y="5985119"/>
            <a:ext cx="2085109" cy="208510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60"/>
                </a:lnSpc>
                <a:spcBef>
                  <a:spcPct val="0"/>
                </a:spcBef>
              </a:pPr>
            </a:p>
          </p:txBody>
        </p:sp>
      </p:grpSp>
      <p:sp>
        <p:nvSpPr>
          <p:cNvPr id="6" name="Freeform 6"/>
          <p:cNvSpPr/>
          <p:nvPr/>
        </p:nvSpPr>
        <p:spPr>
          <a:xfrm>
            <a:off x="-1560220" y="1728186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0">
            <a:off x="-2262642" y="-3904566"/>
            <a:ext cx="8637895" cy="8637895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0">
            <a:off x="6568327" y="3404546"/>
            <a:ext cx="1430573" cy="2346679"/>
            <a:chOff x="0" y="0"/>
            <a:chExt cx="1451520" cy="2381040"/>
          </a:xfrm>
        </p:grpSpPr>
        <p:sp>
          <p:nvSpPr>
            <p:cNvPr id="11" name="Freeform 11"/>
            <p:cNvSpPr/>
            <p:nvPr/>
          </p:nvSpPr>
          <p:spPr>
            <a:xfrm>
              <a:off x="0" y="-19812"/>
              <a:ext cx="1474216" cy="2444877"/>
            </a:xfrm>
            <a:custGeom>
              <a:avLst/>
              <a:gdLst/>
              <a:ahLst/>
              <a:cxnLst/>
              <a:rect l="l" t="t" r="r" b="b"/>
              <a:pathLst>
                <a:path w="1474216" h="2444877">
                  <a:moveTo>
                    <a:pt x="1394587" y="1366393"/>
                  </a:moveTo>
                  <a:lnTo>
                    <a:pt x="395351" y="2365883"/>
                  </a:lnTo>
                  <a:cubicBezTo>
                    <a:pt x="315849" y="2444877"/>
                    <a:pt x="186944" y="2444877"/>
                    <a:pt x="107315" y="2365883"/>
                  </a:cubicBezTo>
                  <a:lnTo>
                    <a:pt x="0" y="2258441"/>
                  </a:lnTo>
                  <a:lnTo>
                    <a:pt x="891286" y="1366393"/>
                  </a:lnTo>
                  <a:cubicBezTo>
                    <a:pt x="970788" y="1286891"/>
                    <a:pt x="970788" y="1157859"/>
                    <a:pt x="891286" y="1078357"/>
                  </a:cubicBezTo>
                  <a:lnTo>
                    <a:pt x="0" y="186944"/>
                  </a:lnTo>
                  <a:lnTo>
                    <a:pt x="107442" y="79502"/>
                  </a:lnTo>
                  <a:cubicBezTo>
                    <a:pt x="186944" y="0"/>
                    <a:pt x="315849" y="0"/>
                    <a:pt x="395478" y="79502"/>
                  </a:cubicBezTo>
                  <a:lnTo>
                    <a:pt x="1394714" y="1078357"/>
                  </a:lnTo>
                  <a:cubicBezTo>
                    <a:pt x="1474216" y="1157859"/>
                    <a:pt x="1474216" y="1286891"/>
                    <a:pt x="1394714" y="1366393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id="12" name="Group 12"/>
          <p:cNvGrpSpPr/>
          <p:nvPr/>
        </p:nvGrpSpPr>
        <p:grpSpPr>
          <a:xfrm rot="0">
            <a:off x="6740762" y="4206404"/>
            <a:ext cx="400220" cy="743671"/>
            <a:chOff x="0" y="0"/>
            <a:chExt cx="406080" cy="754560"/>
          </a:xfrm>
        </p:grpSpPr>
        <p:sp>
          <p:nvSpPr>
            <p:cNvPr id="13" name="Freeform 13"/>
            <p:cNvSpPr/>
            <p:nvPr/>
          </p:nvSpPr>
          <p:spPr>
            <a:xfrm>
              <a:off x="0" y="-32385"/>
              <a:ext cx="446659" cy="842137"/>
            </a:xfrm>
            <a:custGeom>
              <a:avLst/>
              <a:gdLst/>
              <a:ahLst/>
              <a:cxnLst/>
              <a:rect l="l" t="t" r="r" b="b"/>
              <a:pathLst>
                <a:path w="446659" h="842137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id="14" name="Group 14"/>
          <p:cNvGrpSpPr/>
          <p:nvPr/>
        </p:nvGrpSpPr>
        <p:grpSpPr>
          <a:xfrm rot="0">
            <a:off x="7116855" y="3622396"/>
            <a:ext cx="7267822" cy="1888981"/>
            <a:chOff x="0" y="0"/>
            <a:chExt cx="7374240" cy="19166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431151" cy="1963166"/>
            </a:xfrm>
            <a:custGeom>
              <a:avLst/>
              <a:gdLst/>
              <a:ahLst/>
              <a:cxnLst/>
              <a:rect l="l" t="t" r="r" b="b"/>
              <a:pathLst>
                <a:path w="7431151" h="1963166">
                  <a:moveTo>
                    <a:pt x="6464935" y="0"/>
                  </a:moveTo>
                  <a:lnTo>
                    <a:pt x="0" y="0"/>
                  </a:lnTo>
                  <a:lnTo>
                    <a:pt x="837819" y="837565"/>
                  </a:lnTo>
                  <a:cubicBezTo>
                    <a:pt x="877316" y="877062"/>
                    <a:pt x="897636" y="929386"/>
                    <a:pt x="897636" y="981583"/>
                  </a:cubicBezTo>
                  <a:cubicBezTo>
                    <a:pt x="897636" y="1033780"/>
                    <a:pt x="877951" y="1085596"/>
                    <a:pt x="837819" y="1125601"/>
                  </a:cubicBezTo>
                  <a:lnTo>
                    <a:pt x="635" y="1963166"/>
                  </a:lnTo>
                  <a:lnTo>
                    <a:pt x="6464427" y="1963166"/>
                  </a:lnTo>
                  <a:lnTo>
                    <a:pt x="7431151" y="981583"/>
                  </a:lnTo>
                  <a:lnTo>
                    <a:pt x="6464935" y="0"/>
                  </a:ln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id="16" name="Group 16"/>
          <p:cNvGrpSpPr/>
          <p:nvPr/>
        </p:nvGrpSpPr>
        <p:grpSpPr>
          <a:xfrm rot="0">
            <a:off x="10810373" y="5723550"/>
            <a:ext cx="1431283" cy="2346679"/>
            <a:chOff x="0" y="0"/>
            <a:chExt cx="1452240" cy="2381040"/>
          </a:xfrm>
        </p:grpSpPr>
        <p:sp>
          <p:nvSpPr>
            <p:cNvPr id="17" name="Freeform 17"/>
            <p:cNvSpPr/>
            <p:nvPr/>
          </p:nvSpPr>
          <p:spPr>
            <a:xfrm>
              <a:off x="-19685" y="-19812"/>
              <a:ext cx="1474216" cy="2444877"/>
            </a:xfrm>
            <a:custGeom>
              <a:avLst/>
              <a:gdLst/>
              <a:ahLst/>
              <a:cxnLst/>
              <a:rect l="l" t="t" r="r" b="b"/>
              <a:pathLst>
                <a:path w="1474216" h="2444877">
                  <a:moveTo>
                    <a:pt x="78994" y="1078484"/>
                  </a:moveTo>
                  <a:lnTo>
                    <a:pt x="1078611" y="78994"/>
                  </a:lnTo>
                  <a:cubicBezTo>
                    <a:pt x="1158240" y="0"/>
                    <a:pt x="1287145" y="0"/>
                    <a:pt x="1366774" y="78994"/>
                  </a:cubicBezTo>
                  <a:lnTo>
                    <a:pt x="1474216" y="186436"/>
                  </a:lnTo>
                  <a:lnTo>
                    <a:pt x="582549" y="1078484"/>
                  </a:lnTo>
                  <a:cubicBezTo>
                    <a:pt x="502920" y="1157986"/>
                    <a:pt x="502920" y="1287018"/>
                    <a:pt x="582549" y="1366520"/>
                  </a:cubicBezTo>
                  <a:lnTo>
                    <a:pt x="1474216" y="2257933"/>
                  </a:lnTo>
                  <a:lnTo>
                    <a:pt x="1366774" y="2365375"/>
                  </a:lnTo>
                  <a:cubicBezTo>
                    <a:pt x="1287145" y="2444877"/>
                    <a:pt x="1158240" y="2444877"/>
                    <a:pt x="1078611" y="2365375"/>
                  </a:cubicBezTo>
                  <a:lnTo>
                    <a:pt x="78994" y="1366012"/>
                  </a:lnTo>
                  <a:cubicBezTo>
                    <a:pt x="0" y="1286510"/>
                    <a:pt x="0" y="1158113"/>
                    <a:pt x="78994" y="1078484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id="18" name="Group 18"/>
          <p:cNvGrpSpPr/>
          <p:nvPr/>
        </p:nvGrpSpPr>
        <p:grpSpPr>
          <a:xfrm rot="0">
            <a:off x="11654808" y="6525409"/>
            <a:ext cx="400220" cy="743671"/>
            <a:chOff x="0" y="0"/>
            <a:chExt cx="406080" cy="754560"/>
          </a:xfrm>
        </p:grpSpPr>
        <p:sp>
          <p:nvSpPr>
            <p:cNvPr id="19" name="Freeform 19"/>
            <p:cNvSpPr/>
            <p:nvPr/>
          </p:nvSpPr>
          <p:spPr>
            <a:xfrm>
              <a:off x="-24257" y="-32385"/>
              <a:ext cx="447294" cy="842264"/>
            </a:xfrm>
            <a:custGeom>
              <a:avLst/>
              <a:gdLst/>
              <a:ahLst/>
              <a:cxnLst/>
              <a:rect l="l" t="t" r="r" b="b"/>
              <a:pathLst>
                <a:path w="447294" h="842264">
                  <a:moveTo>
                    <a:pt x="96901" y="596138"/>
                  </a:moveTo>
                  <a:lnTo>
                    <a:pt x="281940" y="781304"/>
                  </a:lnTo>
                  <a:cubicBezTo>
                    <a:pt x="342900" y="842264"/>
                    <a:pt x="447294" y="799338"/>
                    <a:pt x="447294" y="712851"/>
                  </a:cubicBezTo>
                  <a:lnTo>
                    <a:pt x="447294" y="129413"/>
                  </a:lnTo>
                  <a:cubicBezTo>
                    <a:pt x="447294" y="42926"/>
                    <a:pt x="342900" y="0"/>
                    <a:pt x="281940" y="60960"/>
                  </a:cubicBezTo>
                  <a:lnTo>
                    <a:pt x="96901" y="246126"/>
                  </a:lnTo>
                  <a:cubicBezTo>
                    <a:pt x="0" y="343027"/>
                    <a:pt x="0" y="499237"/>
                    <a:pt x="96901" y="596138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id="20" name="Group 20"/>
          <p:cNvGrpSpPr/>
          <p:nvPr/>
        </p:nvGrpSpPr>
        <p:grpSpPr>
          <a:xfrm rot="0">
            <a:off x="4368537" y="5941400"/>
            <a:ext cx="7270660" cy="1888981"/>
            <a:chOff x="0" y="0"/>
            <a:chExt cx="7377120" cy="191664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434580" cy="1963166"/>
            </a:xfrm>
            <a:custGeom>
              <a:avLst/>
              <a:gdLst/>
              <a:ahLst/>
              <a:cxnLst/>
              <a:rect l="l" t="t" r="r" b="b"/>
              <a:pathLst>
                <a:path w="7434580" h="1963166">
                  <a:moveTo>
                    <a:pt x="967105" y="1963166"/>
                  </a:moveTo>
                  <a:lnTo>
                    <a:pt x="7434580" y="1963166"/>
                  </a:lnTo>
                  <a:lnTo>
                    <a:pt x="6596380" y="1125601"/>
                  </a:lnTo>
                  <a:cubicBezTo>
                    <a:pt x="6556883" y="1086104"/>
                    <a:pt x="6536563" y="1033780"/>
                    <a:pt x="6536563" y="981583"/>
                  </a:cubicBezTo>
                  <a:cubicBezTo>
                    <a:pt x="6536563" y="929386"/>
                    <a:pt x="6556375" y="877570"/>
                    <a:pt x="6596380" y="837565"/>
                  </a:cubicBezTo>
                  <a:lnTo>
                    <a:pt x="7434072" y="0"/>
                  </a:lnTo>
                  <a:lnTo>
                    <a:pt x="967105" y="0"/>
                  </a:lnTo>
                  <a:lnTo>
                    <a:pt x="0" y="980948"/>
                  </a:lnTo>
                  <a:lnTo>
                    <a:pt x="967105" y="1963039"/>
                  </a:lnTo>
                  <a:close/>
                </a:path>
              </a:pathLst>
            </a:custGeom>
            <a:solidFill>
              <a:srgbClr val="397D5A"/>
            </a:solidFill>
          </p:spPr>
        </p:sp>
      </p:grpSp>
      <p:sp>
        <p:nvSpPr>
          <p:cNvPr id="22" name="Freeform 22"/>
          <p:cNvSpPr/>
          <p:nvPr/>
        </p:nvSpPr>
        <p:spPr>
          <a:xfrm>
            <a:off x="8148851" y="3894411"/>
            <a:ext cx="1041142" cy="1239455"/>
          </a:xfrm>
          <a:custGeom>
            <a:avLst/>
            <a:gdLst/>
            <a:ahLst/>
            <a:cxnLst/>
            <a:rect l="l" t="t" r="r" b="b"/>
            <a:pathLst>
              <a:path w="1041142" h="1239455">
                <a:moveTo>
                  <a:pt x="0" y="0"/>
                </a:moveTo>
                <a:lnTo>
                  <a:pt x="1041142" y="0"/>
                </a:lnTo>
                <a:lnTo>
                  <a:pt x="1041142" y="1239455"/>
                </a:lnTo>
                <a:lnTo>
                  <a:pt x="0" y="12394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9551855" y="6171523"/>
            <a:ext cx="1198910" cy="1316169"/>
          </a:xfrm>
          <a:custGeom>
            <a:avLst/>
            <a:gdLst/>
            <a:ahLst/>
            <a:cxnLst/>
            <a:rect l="l" t="t" r="r" b="b"/>
            <a:pathLst>
              <a:path w="1198910" h="1316169">
                <a:moveTo>
                  <a:pt x="0" y="0"/>
                </a:moveTo>
                <a:lnTo>
                  <a:pt x="1198911" y="0"/>
                </a:lnTo>
                <a:lnTo>
                  <a:pt x="1198911" y="1316169"/>
                </a:lnTo>
                <a:lnTo>
                  <a:pt x="0" y="13161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546853" y="372734"/>
            <a:ext cx="5605439" cy="2684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65"/>
              </a:lnSpc>
              <a:spcBef>
                <a:spcPct val="0"/>
              </a:spcBef>
            </a:pPr>
            <a:r>
              <a:rPr lang="en-US" sz="5045" spc="494">
                <a:solidFill>
                  <a:srgbClr val="FFFFFF"/>
                </a:solidFill>
                <a:latin typeface="Codec Pro ExtraBold Bold"/>
              </a:rPr>
              <a:t>Data Source and Distribution</a:t>
            </a:r>
            <a:endParaRPr lang="en-US" sz="5045" spc="494">
              <a:solidFill>
                <a:srgbClr val="FFFFFF"/>
              </a:solidFill>
              <a:latin typeface="Codec Pro ExtraBold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9332868" y="4296504"/>
            <a:ext cx="4466414" cy="597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70"/>
              </a:lnSpc>
              <a:spcBef>
                <a:spcPct val="0"/>
              </a:spcBef>
            </a:pPr>
            <a:r>
              <a:rPr lang="en-US" sz="1790" spc="175">
                <a:solidFill>
                  <a:srgbClr val="FFFFFF"/>
                </a:solidFill>
                <a:latin typeface="Open Sauce" panose="00000500000000000000"/>
              </a:rPr>
              <a:t>The dataset is taken from Kaggle .</a:t>
            </a:r>
            <a:endParaRPr lang="en-US" sz="1790" spc="175">
              <a:solidFill>
                <a:srgbClr val="FFFFFF"/>
              </a:solidFill>
              <a:latin typeface="Open Sauce" panose="00000500000000000000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5219903" y="4025429"/>
            <a:ext cx="1203221" cy="987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30"/>
              </a:lnSpc>
              <a:spcBef>
                <a:spcPct val="0"/>
              </a:spcBef>
            </a:pPr>
            <a:r>
              <a:rPr lang="en-US" sz="5380" spc="527">
                <a:solidFill>
                  <a:srgbClr val="231F20"/>
                </a:solidFill>
                <a:latin typeface="Codec Pro ExtraBold"/>
              </a:rPr>
              <a:t>01</a:t>
            </a:r>
            <a:endParaRPr lang="en-US" sz="5380" spc="527">
              <a:solidFill>
                <a:srgbClr val="231F20"/>
              </a:solidFill>
              <a:latin typeface="Codec Pro Extra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2241656" y="6312788"/>
            <a:ext cx="1203221" cy="987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30"/>
              </a:lnSpc>
              <a:spcBef>
                <a:spcPct val="0"/>
              </a:spcBef>
            </a:pPr>
            <a:r>
              <a:rPr lang="en-US" sz="5380" spc="527">
                <a:solidFill>
                  <a:srgbClr val="231F20"/>
                </a:solidFill>
                <a:latin typeface="Codec Pro ExtraBold"/>
              </a:rPr>
              <a:t>02</a:t>
            </a:r>
            <a:endParaRPr lang="en-US" sz="5380" spc="527">
              <a:solidFill>
                <a:srgbClr val="231F20"/>
              </a:solidFill>
              <a:latin typeface="Codec Pro Extra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4907775" y="6399776"/>
            <a:ext cx="4466414" cy="900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470"/>
              </a:lnSpc>
              <a:spcBef>
                <a:spcPct val="0"/>
              </a:spcBef>
            </a:pPr>
            <a:r>
              <a:rPr lang="en-US" sz="1790" spc="175">
                <a:solidFill>
                  <a:srgbClr val="FFFFFF"/>
                </a:solidFill>
                <a:latin typeface="Open Sauce" panose="00000500000000000000"/>
              </a:rPr>
              <a:t>Large dataset of keystroke logs capturing writing process features.</a:t>
            </a:r>
            <a:endParaRPr lang="en-US" sz="1790" spc="175">
              <a:solidFill>
                <a:srgbClr val="FFFFFF"/>
              </a:solidFill>
              <a:latin typeface="Open Sauce" panose="000005000000000000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92495" y="7573922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6887962" y="5985119"/>
            <a:ext cx="2085109" cy="208510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60"/>
                </a:lnSpc>
                <a:spcBef>
                  <a:spcPct val="0"/>
                </a:spcBef>
              </a:pPr>
            </a:p>
          </p:txBody>
        </p:sp>
      </p:grpSp>
      <p:sp>
        <p:nvSpPr>
          <p:cNvPr id="6" name="Freeform 6"/>
          <p:cNvSpPr/>
          <p:nvPr/>
        </p:nvSpPr>
        <p:spPr>
          <a:xfrm>
            <a:off x="-1560220" y="1728186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0">
            <a:off x="-528002" y="0"/>
            <a:ext cx="19048322" cy="3086100"/>
            <a:chOff x="0" y="0"/>
            <a:chExt cx="5016842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16842" cy="812800"/>
            </a:xfrm>
            <a:custGeom>
              <a:avLst/>
              <a:gdLst/>
              <a:ahLst/>
              <a:cxnLst/>
              <a:rect l="l" t="t" r="r" b="b"/>
              <a:pathLst>
                <a:path w="5016842" h="812800">
                  <a:moveTo>
                    <a:pt x="0" y="0"/>
                  </a:moveTo>
                  <a:lnTo>
                    <a:pt x="5016842" y="0"/>
                  </a:lnTo>
                  <a:lnTo>
                    <a:pt x="5016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5016842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10" name="Freeform 10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329410" y="882969"/>
            <a:ext cx="15022588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5"/>
              </a:lnSpc>
            </a:pPr>
            <a:r>
              <a:rPr lang="en-US" sz="7890" spc="773">
                <a:solidFill>
                  <a:srgbClr val="FFFFFF"/>
                </a:solidFill>
                <a:latin typeface="Codec Pro ExtraBold"/>
              </a:rPr>
              <a:t>CRISP METHODOLOGY</a:t>
            </a:r>
            <a:r>
              <a:rPr lang="en-US" sz="7890" spc="773">
                <a:solidFill>
                  <a:srgbClr val="FFFFFF"/>
                </a:solidFill>
                <a:latin typeface="Codec Pro ExtraBold"/>
              </a:rPr>
              <a:t> </a:t>
            </a:r>
            <a:endParaRPr lang="en-US" sz="7890" spc="773">
              <a:solidFill>
                <a:srgbClr val="FFFFFF"/>
              </a:solidFill>
              <a:latin typeface="Codec Pro ExtraBold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4011835" y="3079360"/>
            <a:ext cx="8811295" cy="7207640"/>
          </a:xfrm>
          <a:custGeom>
            <a:avLst/>
            <a:gdLst/>
            <a:ahLst/>
            <a:cxnLst/>
            <a:rect l="l" t="t" r="r" b="b"/>
            <a:pathLst>
              <a:path w="8811295" h="7207640">
                <a:moveTo>
                  <a:pt x="0" y="0"/>
                </a:moveTo>
                <a:lnTo>
                  <a:pt x="8811295" y="0"/>
                </a:lnTo>
                <a:lnTo>
                  <a:pt x="8811295" y="7207640"/>
                </a:lnTo>
                <a:lnTo>
                  <a:pt x="0" y="72076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1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633448" y="374453"/>
            <a:ext cx="17021103" cy="3970203"/>
            <a:chOff x="0" y="0"/>
            <a:chExt cx="4482924" cy="10456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82924" cy="1045650"/>
            </a:xfrm>
            <a:custGeom>
              <a:avLst/>
              <a:gdLst/>
              <a:ahLst/>
              <a:cxnLst/>
              <a:rect l="l" t="t" r="r" b="b"/>
              <a:pathLst>
                <a:path w="4482924" h="1045650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482924" cy="106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6" name="Freeform 6"/>
          <p:cNvSpPr/>
          <p:nvPr/>
        </p:nvSpPr>
        <p:spPr>
          <a:xfrm>
            <a:off x="667020" y="395051"/>
            <a:ext cx="16933642" cy="3949605"/>
          </a:xfrm>
          <a:custGeom>
            <a:avLst/>
            <a:gdLst/>
            <a:ahLst/>
            <a:cxnLst/>
            <a:rect l="l" t="t" r="r" b="b"/>
            <a:pathLst>
              <a:path w="16933642" h="3949605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t="-92914" b="-9291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-469987" y="787666"/>
            <a:ext cx="19207658" cy="1536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00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</a:rPr>
              <a:t>BUSINESS UNDERSTANDING</a:t>
            </a:r>
            <a:endParaRPr lang="en-US" sz="8335" spc="816">
              <a:solidFill>
                <a:srgbClr val="FFFFFF"/>
              </a:solidFill>
              <a:latin typeface="Codec Pro Extra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835242" y="2867433"/>
            <a:ext cx="6617517" cy="41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460"/>
              </a:lnSpc>
              <a:spcBef>
                <a:spcPct val="0"/>
              </a:spcBef>
            </a:pPr>
            <a:r>
              <a:rPr lang="en-US" sz="2510" spc="245">
                <a:solidFill>
                  <a:srgbClr val="FFFFFF"/>
                </a:solidFill>
                <a:latin typeface="Open Sauce" panose="00000500000000000000"/>
              </a:rPr>
              <a:t>Why do we care ?</a:t>
            </a:r>
            <a:endParaRPr lang="en-US" sz="2510" spc="245">
              <a:solidFill>
                <a:srgbClr val="FFFFFF"/>
              </a:solidFill>
              <a:latin typeface="Open Sauce" panose="000005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52202" y="5076825"/>
            <a:ext cx="13648684" cy="637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90"/>
              </a:lnSpc>
            </a:pPr>
            <a:r>
              <a:rPr lang="en-US" sz="3780">
                <a:solidFill>
                  <a:srgbClr val="000000"/>
                </a:solidFill>
                <a:latin typeface="Canva Sans Bold"/>
              </a:rPr>
              <a:t>Empowering Intelligent Tutoring and grading Systems</a:t>
            </a:r>
            <a:endParaRPr lang="en-US" sz="378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23211" y="5836089"/>
            <a:ext cx="15759137" cy="2145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3285" lvl="1" indent="-441960">
              <a:lnSpc>
                <a:spcPts val="5730"/>
              </a:lnSpc>
              <a:buFont typeface="Arial" panose="020B0604020202020204"/>
              <a:buChar char="•"/>
            </a:pPr>
            <a:r>
              <a:rPr lang="en-US" sz="4090">
                <a:solidFill>
                  <a:srgbClr val="000000"/>
                </a:solidFill>
                <a:latin typeface="Canva Sans" panose="020B0503030501040103"/>
              </a:rPr>
              <a:t>Supporting educational institutions in optimizing teaching methods.</a:t>
            </a:r>
            <a:endParaRPr lang="en-US" sz="4090">
              <a:solidFill>
                <a:srgbClr val="000000"/>
              </a:solidFill>
              <a:latin typeface="Canva Sans" panose="020B0503030501040103"/>
            </a:endParaRPr>
          </a:p>
          <a:p>
            <a:pPr marL="883285" lvl="1" indent="-441960">
              <a:lnSpc>
                <a:spcPts val="5730"/>
              </a:lnSpc>
              <a:buFont typeface="Arial" panose="020B0604020202020204"/>
              <a:buChar char="•"/>
            </a:pPr>
            <a:r>
              <a:rPr lang="en-US" sz="4090">
                <a:solidFill>
                  <a:srgbClr val="000000"/>
                </a:solidFill>
                <a:latin typeface="Canva Sans" panose="020B0503030501040103"/>
              </a:rPr>
              <a:t>Enhancing students' writing skills and learning outcomes.</a:t>
            </a:r>
            <a:endParaRPr lang="en-US" sz="4090">
              <a:solidFill>
                <a:srgbClr val="000000"/>
              </a:solidFill>
              <a:latin typeface="Canva Sans" panose="020B0503030501040103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6887962" y="5985119"/>
            <a:ext cx="2085109" cy="208510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528002" y="0"/>
            <a:ext cx="19048322" cy="3086100"/>
            <a:chOff x="0" y="0"/>
            <a:chExt cx="5016842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16842" cy="812800"/>
            </a:xfrm>
            <a:custGeom>
              <a:avLst/>
              <a:gdLst/>
              <a:ahLst/>
              <a:cxnLst/>
              <a:rect l="l" t="t" r="r" b="b"/>
              <a:pathLst>
                <a:path w="5016842" h="812800">
                  <a:moveTo>
                    <a:pt x="0" y="0"/>
                  </a:moveTo>
                  <a:lnTo>
                    <a:pt x="5016842" y="0"/>
                  </a:lnTo>
                  <a:lnTo>
                    <a:pt x="5016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5016842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329410" y="882969"/>
            <a:ext cx="15022588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5"/>
              </a:lnSpc>
            </a:pPr>
            <a:r>
              <a:rPr lang="en-US" sz="7890" spc="773">
                <a:solidFill>
                  <a:srgbClr val="FFFFFF"/>
                </a:solidFill>
                <a:latin typeface="Codec Pro ExtraBold"/>
              </a:rPr>
              <a:t>DATA UNDERSTANDING</a:t>
            </a:r>
            <a:endParaRPr lang="en-US" sz="7890" spc="773">
              <a:solidFill>
                <a:srgbClr val="FFFFFF"/>
              </a:solidFill>
              <a:latin typeface="Codec Pro Extra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835272" y="3679437"/>
            <a:ext cx="14617455" cy="5472137"/>
          </a:xfrm>
          <a:custGeom>
            <a:avLst/>
            <a:gdLst/>
            <a:ahLst/>
            <a:cxnLst/>
            <a:rect l="l" t="t" r="r" b="b"/>
            <a:pathLst>
              <a:path w="14617455" h="5472137">
                <a:moveTo>
                  <a:pt x="0" y="0"/>
                </a:moveTo>
                <a:lnTo>
                  <a:pt x="14617456" y="0"/>
                </a:lnTo>
                <a:lnTo>
                  <a:pt x="14617456" y="5472137"/>
                </a:lnTo>
                <a:lnTo>
                  <a:pt x="0" y="54721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0">
            <a:off x="0" y="0"/>
            <a:ext cx="9551719" cy="5372843"/>
            <a:chOff x="0" y="0"/>
            <a:chExt cx="6089457" cy="34253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1"/>
              <a:stretch>
                <a:fillRect t="-83416" b="-83416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 rot="-1660488">
            <a:off x="-4233206" y="5189176"/>
            <a:ext cx="8282376" cy="404757"/>
            <a:chOff x="0" y="0"/>
            <a:chExt cx="2181367" cy="10660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81366" cy="106603"/>
            </a:xfrm>
            <a:custGeom>
              <a:avLst/>
              <a:gdLst/>
              <a:ahLst/>
              <a:cxnLst/>
              <a:rect l="l" t="t" r="r" b="b"/>
              <a:pathLst>
                <a:path w="2181366" h="106603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81366" cy="29282"/>
            </a:xfrm>
            <a:custGeom>
              <a:avLst/>
              <a:gdLst/>
              <a:ahLst/>
              <a:cxnLst/>
              <a:rect l="l" t="t" r="r" b="b"/>
              <a:pathLst>
                <a:path w="2181366" h="29282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13801664" y="1425394"/>
            <a:ext cx="4486336" cy="1594049"/>
            <a:chOff x="0" y="0"/>
            <a:chExt cx="4073040" cy="14472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73017" cy="1447165"/>
            </a:xfrm>
            <a:custGeom>
              <a:avLst/>
              <a:gdLst/>
              <a:ahLst/>
              <a:cxnLst/>
              <a:rect l="l" t="t" r="r" b="b"/>
              <a:pathLst>
                <a:path w="4073017" h="1447165">
                  <a:moveTo>
                    <a:pt x="33492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49244" y="1447165"/>
                    <a:pt x="3349244" y="1447165"/>
                    <a:pt x="3349244" y="1447165"/>
                  </a:cubicBezTo>
                  <a:cubicBezTo>
                    <a:pt x="3747897" y="1447165"/>
                    <a:pt x="4073017" y="1122172"/>
                    <a:pt x="4073017" y="723519"/>
                  </a:cubicBezTo>
                  <a:cubicBezTo>
                    <a:pt x="4073017" y="324866"/>
                    <a:pt x="3747897" y="0"/>
                    <a:pt x="3349244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13" name="Group 13"/>
          <p:cNvGrpSpPr/>
          <p:nvPr/>
        </p:nvGrpSpPr>
        <p:grpSpPr>
          <a:xfrm rot="0">
            <a:off x="12604853" y="934809"/>
            <a:ext cx="2264977" cy="2263391"/>
            <a:chOff x="0" y="0"/>
            <a:chExt cx="2056320" cy="20548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56384" cy="2054860"/>
            </a:xfrm>
            <a:custGeom>
              <a:avLst/>
              <a:gdLst/>
              <a:ahLst/>
              <a:cxnLst/>
              <a:rect l="l" t="t" r="r" b="b"/>
              <a:pathLst>
                <a:path w="2056384" h="2054860">
                  <a:moveTo>
                    <a:pt x="0" y="1027430"/>
                  </a:moveTo>
                  <a:cubicBezTo>
                    <a:pt x="0" y="459994"/>
                    <a:pt x="460375" y="0"/>
                    <a:pt x="1028192" y="0"/>
                  </a:cubicBezTo>
                  <a:cubicBezTo>
                    <a:pt x="1596009" y="0"/>
                    <a:pt x="2056384" y="459994"/>
                    <a:pt x="2056384" y="1027430"/>
                  </a:cubicBezTo>
                  <a:cubicBezTo>
                    <a:pt x="2056384" y="1594866"/>
                    <a:pt x="1596009" y="2054860"/>
                    <a:pt x="1028192" y="2054860"/>
                  </a:cubicBezTo>
                  <a:cubicBezTo>
                    <a:pt x="460375" y="2054860"/>
                    <a:pt x="0" y="1594866"/>
                    <a:pt x="0" y="1027430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id="15" name="Group 15"/>
          <p:cNvGrpSpPr/>
          <p:nvPr/>
        </p:nvGrpSpPr>
        <p:grpSpPr>
          <a:xfrm rot="0">
            <a:off x="11492190" y="3660310"/>
            <a:ext cx="4490302" cy="1596428"/>
            <a:chOff x="0" y="0"/>
            <a:chExt cx="4076640" cy="14493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076573" cy="1449324"/>
            </a:xfrm>
            <a:custGeom>
              <a:avLst/>
              <a:gdLst/>
              <a:ahLst/>
              <a:cxnLst/>
              <a:rect l="l" t="t" r="r" b="b"/>
              <a:pathLst>
                <a:path w="4076573" h="1449324">
                  <a:moveTo>
                    <a:pt x="33521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9324"/>
                    <a:pt x="0" y="1449324"/>
                    <a:pt x="0" y="1449324"/>
                  </a:cubicBezTo>
                  <a:cubicBezTo>
                    <a:pt x="3352165" y="1449324"/>
                    <a:pt x="3352165" y="1449324"/>
                    <a:pt x="3352165" y="1449324"/>
                  </a:cubicBezTo>
                  <a:cubicBezTo>
                    <a:pt x="3751199" y="1449324"/>
                    <a:pt x="4076573" y="1123823"/>
                    <a:pt x="4076573" y="724662"/>
                  </a:cubicBezTo>
                  <a:cubicBezTo>
                    <a:pt x="4076573" y="325501"/>
                    <a:pt x="3751199" y="0"/>
                    <a:pt x="3352165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17" name="Group 17"/>
          <p:cNvGrpSpPr/>
          <p:nvPr/>
        </p:nvGrpSpPr>
        <p:grpSpPr>
          <a:xfrm rot="0">
            <a:off x="10358512" y="3021822"/>
            <a:ext cx="2267356" cy="2265770"/>
            <a:chOff x="0" y="0"/>
            <a:chExt cx="2058480" cy="20570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58416" cy="2057146"/>
            </a:xfrm>
            <a:custGeom>
              <a:avLst/>
              <a:gdLst/>
              <a:ahLst/>
              <a:cxnLst/>
              <a:rect l="l" t="t" r="r" b="b"/>
              <a:pathLst>
                <a:path w="2058416" h="2057146">
                  <a:moveTo>
                    <a:pt x="0" y="1028573"/>
                  </a:moveTo>
                  <a:cubicBezTo>
                    <a:pt x="0" y="460502"/>
                    <a:pt x="460756" y="0"/>
                    <a:pt x="1029208" y="0"/>
                  </a:cubicBezTo>
                  <a:cubicBezTo>
                    <a:pt x="1597660" y="0"/>
                    <a:pt x="2058416" y="460502"/>
                    <a:pt x="2058416" y="1028573"/>
                  </a:cubicBezTo>
                  <a:cubicBezTo>
                    <a:pt x="2058416" y="1596644"/>
                    <a:pt x="1597660" y="2057146"/>
                    <a:pt x="1029208" y="2057146"/>
                  </a:cubicBezTo>
                  <a:cubicBezTo>
                    <a:pt x="460756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id="19" name="Group 19"/>
          <p:cNvGrpSpPr/>
          <p:nvPr/>
        </p:nvGrpSpPr>
        <p:grpSpPr>
          <a:xfrm rot="0">
            <a:off x="9410598" y="5630018"/>
            <a:ext cx="4489509" cy="1594842"/>
            <a:chOff x="0" y="0"/>
            <a:chExt cx="4075920" cy="144792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75811" cy="1447927"/>
            </a:xfrm>
            <a:custGeom>
              <a:avLst/>
              <a:gdLst/>
              <a:ahLst/>
              <a:cxnLst/>
              <a:rect l="l" t="t" r="r" b="b"/>
              <a:pathLst>
                <a:path w="4075811" h="1447927">
                  <a:moveTo>
                    <a:pt x="33515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927"/>
                    <a:pt x="0" y="1447927"/>
                    <a:pt x="0" y="1447927"/>
                  </a:cubicBezTo>
                  <a:cubicBezTo>
                    <a:pt x="3351530" y="1447927"/>
                    <a:pt x="3351530" y="1447927"/>
                    <a:pt x="3351530" y="1447927"/>
                  </a:cubicBezTo>
                  <a:cubicBezTo>
                    <a:pt x="3750564" y="1447927"/>
                    <a:pt x="4075811" y="1122807"/>
                    <a:pt x="4075811" y="724027"/>
                  </a:cubicBezTo>
                  <a:cubicBezTo>
                    <a:pt x="4075811" y="325247"/>
                    <a:pt x="3750564" y="0"/>
                    <a:pt x="3351530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21" name="Group 21"/>
          <p:cNvGrpSpPr/>
          <p:nvPr/>
        </p:nvGrpSpPr>
        <p:grpSpPr>
          <a:xfrm rot="0">
            <a:off x="7952353" y="5143500"/>
            <a:ext cx="2264184" cy="2264184"/>
            <a:chOff x="0" y="0"/>
            <a:chExt cx="2055600" cy="20556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055622" cy="2055622"/>
            </a:xfrm>
            <a:custGeom>
              <a:avLst/>
              <a:gdLst/>
              <a:ahLst/>
              <a:cxnLst/>
              <a:rect l="l" t="t" r="r" b="b"/>
              <a:pathLst>
                <a:path w="2055622" h="2055622">
                  <a:moveTo>
                    <a:pt x="0" y="1027811"/>
                  </a:moveTo>
                  <a:cubicBezTo>
                    <a:pt x="0" y="460121"/>
                    <a:pt x="460121" y="0"/>
                    <a:pt x="1027811" y="0"/>
                  </a:cubicBezTo>
                  <a:cubicBezTo>
                    <a:pt x="1595501" y="0"/>
                    <a:pt x="2055622" y="460121"/>
                    <a:pt x="2055622" y="1027811"/>
                  </a:cubicBezTo>
                  <a:cubicBezTo>
                    <a:pt x="2055622" y="1595501"/>
                    <a:pt x="1595501" y="2055622"/>
                    <a:pt x="1027811" y="2055622"/>
                  </a:cubicBezTo>
                  <a:cubicBezTo>
                    <a:pt x="460121" y="2055622"/>
                    <a:pt x="0" y="1595501"/>
                    <a:pt x="0" y="1027811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grpSp>
        <p:nvGrpSpPr>
          <p:cNvPr id="23" name="Group 23"/>
          <p:cNvGrpSpPr/>
          <p:nvPr/>
        </p:nvGrpSpPr>
        <p:grpSpPr>
          <a:xfrm rot="0">
            <a:off x="7004268" y="8405405"/>
            <a:ext cx="4487922" cy="1594049"/>
            <a:chOff x="0" y="0"/>
            <a:chExt cx="4074480" cy="14472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074414" cy="1447165"/>
            </a:xfrm>
            <a:custGeom>
              <a:avLst/>
              <a:gdLst/>
              <a:ahLst/>
              <a:cxnLst/>
              <a:rect l="l" t="t" r="r" b="b"/>
              <a:pathLst>
                <a:path w="4074414" h="1447165">
                  <a:moveTo>
                    <a:pt x="335038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50387" y="1447165"/>
                    <a:pt x="3350387" y="1447165"/>
                    <a:pt x="3350387" y="1447165"/>
                  </a:cubicBezTo>
                  <a:cubicBezTo>
                    <a:pt x="3749294" y="1447165"/>
                    <a:pt x="4074414" y="1122172"/>
                    <a:pt x="4074414" y="723519"/>
                  </a:cubicBezTo>
                  <a:cubicBezTo>
                    <a:pt x="4074414" y="324866"/>
                    <a:pt x="3749294" y="0"/>
                    <a:pt x="3350387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25" name="Group 25"/>
          <p:cNvGrpSpPr/>
          <p:nvPr/>
        </p:nvGrpSpPr>
        <p:grpSpPr>
          <a:xfrm rot="0">
            <a:off x="5744930" y="7812850"/>
            <a:ext cx="2263391" cy="2265770"/>
            <a:chOff x="0" y="0"/>
            <a:chExt cx="2054880" cy="205704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054860" cy="2057146"/>
            </a:xfrm>
            <a:custGeom>
              <a:avLst/>
              <a:gdLst/>
              <a:ahLst/>
              <a:cxnLst/>
              <a:rect l="l" t="t" r="r" b="b"/>
              <a:pathLst>
                <a:path w="2054860" h="2057146">
                  <a:moveTo>
                    <a:pt x="0" y="1028573"/>
                  </a:moveTo>
                  <a:cubicBezTo>
                    <a:pt x="0" y="460502"/>
                    <a:pt x="459994" y="0"/>
                    <a:pt x="1027430" y="0"/>
                  </a:cubicBezTo>
                  <a:cubicBezTo>
                    <a:pt x="1594866" y="0"/>
                    <a:pt x="2054860" y="460502"/>
                    <a:pt x="2054860" y="1028573"/>
                  </a:cubicBezTo>
                  <a:cubicBezTo>
                    <a:pt x="2054860" y="1596644"/>
                    <a:pt x="1594866" y="2057146"/>
                    <a:pt x="1027430" y="2057146"/>
                  </a:cubicBezTo>
                  <a:cubicBezTo>
                    <a:pt x="459994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</p:grpSp>
      <p:sp>
        <p:nvSpPr>
          <p:cNvPr id="27" name="Freeform 27"/>
          <p:cNvSpPr/>
          <p:nvPr/>
        </p:nvSpPr>
        <p:spPr>
          <a:xfrm>
            <a:off x="6065823" y="8134932"/>
            <a:ext cx="1621605" cy="1621605"/>
          </a:xfrm>
          <a:custGeom>
            <a:avLst/>
            <a:gdLst/>
            <a:ahLst/>
            <a:cxnLst/>
            <a:rect l="l" t="t" r="r" b="b"/>
            <a:pathLst>
              <a:path w="1621605" h="1621605">
                <a:moveTo>
                  <a:pt x="0" y="0"/>
                </a:moveTo>
                <a:lnTo>
                  <a:pt x="1621605" y="0"/>
                </a:lnTo>
                <a:lnTo>
                  <a:pt x="1621605" y="1621606"/>
                </a:lnTo>
                <a:lnTo>
                  <a:pt x="0" y="16216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8368215" y="5559362"/>
            <a:ext cx="1432460" cy="1432460"/>
          </a:xfrm>
          <a:custGeom>
            <a:avLst/>
            <a:gdLst/>
            <a:ahLst/>
            <a:cxnLst/>
            <a:rect l="l" t="t" r="r" b="b"/>
            <a:pathLst>
              <a:path w="1432460" h="1432460">
                <a:moveTo>
                  <a:pt x="0" y="0"/>
                </a:moveTo>
                <a:lnTo>
                  <a:pt x="1432460" y="0"/>
                </a:lnTo>
                <a:lnTo>
                  <a:pt x="1432460" y="1432460"/>
                </a:lnTo>
                <a:lnTo>
                  <a:pt x="0" y="14324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10643498" y="3288943"/>
            <a:ext cx="1697384" cy="1697384"/>
          </a:xfrm>
          <a:custGeom>
            <a:avLst/>
            <a:gdLst/>
            <a:ahLst/>
            <a:cxnLst/>
            <a:rect l="l" t="t" r="r" b="b"/>
            <a:pathLst>
              <a:path w="1697384" h="1697384">
                <a:moveTo>
                  <a:pt x="0" y="0"/>
                </a:moveTo>
                <a:lnTo>
                  <a:pt x="1697384" y="0"/>
                </a:lnTo>
                <a:lnTo>
                  <a:pt x="1697384" y="1697384"/>
                </a:lnTo>
                <a:lnTo>
                  <a:pt x="0" y="16973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12845350" y="1255702"/>
            <a:ext cx="1621605" cy="1621605"/>
          </a:xfrm>
          <a:custGeom>
            <a:avLst/>
            <a:gdLst/>
            <a:ahLst/>
            <a:cxnLst/>
            <a:rect l="l" t="t" r="r" b="b"/>
            <a:pathLst>
              <a:path w="1621605" h="1621605">
                <a:moveTo>
                  <a:pt x="0" y="0"/>
                </a:moveTo>
                <a:lnTo>
                  <a:pt x="1621606" y="0"/>
                </a:lnTo>
                <a:lnTo>
                  <a:pt x="1621606" y="1621605"/>
                </a:lnTo>
                <a:lnTo>
                  <a:pt x="0" y="16216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8424503" y="8781518"/>
            <a:ext cx="2732632" cy="803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0"/>
              </a:lnSpc>
            </a:pPr>
            <a:r>
              <a:rPr lang="en-US" sz="2340" spc="229">
                <a:solidFill>
                  <a:srgbClr val="231F20"/>
                </a:solidFill>
                <a:latin typeface="Open Sauce Bold"/>
              </a:rPr>
              <a:t>Data Cleaning</a:t>
            </a:r>
            <a:endParaRPr lang="en-US" sz="2340" spc="229">
              <a:solidFill>
                <a:srgbClr val="231F20"/>
              </a:solidFill>
              <a:latin typeface="Open Sauce Bold"/>
            </a:endParaRPr>
          </a:p>
          <a:p>
            <a:pPr>
              <a:lnSpc>
                <a:spcPts val="3230"/>
              </a:lnSpc>
            </a:pPr>
          </a:p>
        </p:txBody>
      </p:sp>
      <p:sp>
        <p:nvSpPr>
          <p:cNvPr id="32" name="TextBox 32"/>
          <p:cNvSpPr txBox="1"/>
          <p:nvPr/>
        </p:nvSpPr>
        <p:spPr>
          <a:xfrm>
            <a:off x="10273738" y="6106028"/>
            <a:ext cx="3758400" cy="797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0"/>
              </a:lnSpc>
            </a:pPr>
            <a:r>
              <a:rPr lang="en-US" sz="2340" spc="229">
                <a:solidFill>
                  <a:srgbClr val="231F20"/>
                </a:solidFill>
                <a:latin typeface="Open Sauce Bold"/>
              </a:rPr>
              <a:t>Data</a:t>
            </a:r>
            <a:r>
              <a:rPr lang="en-US" sz="2340" spc="229">
                <a:solidFill>
                  <a:srgbClr val="231F20"/>
                </a:solidFill>
                <a:latin typeface="Open Sauce Bold"/>
              </a:rPr>
              <a:t> Transformation</a:t>
            </a:r>
            <a:endParaRPr lang="en-US" sz="2340" spc="229">
              <a:solidFill>
                <a:srgbClr val="231F20"/>
              </a:solidFill>
              <a:latin typeface="Open Sauce Bold"/>
            </a:endParaRPr>
          </a:p>
          <a:p>
            <a:pPr marL="0" lvl="1" indent="0" algn="l">
              <a:lnSpc>
                <a:spcPts val="3230"/>
              </a:lnSpc>
              <a:spcBef>
                <a:spcPct val="0"/>
              </a:spcBef>
            </a:pPr>
          </a:p>
        </p:txBody>
      </p:sp>
      <p:sp>
        <p:nvSpPr>
          <p:cNvPr id="33" name="TextBox 33"/>
          <p:cNvSpPr txBox="1"/>
          <p:nvPr/>
        </p:nvSpPr>
        <p:spPr>
          <a:xfrm>
            <a:off x="12703896" y="4116607"/>
            <a:ext cx="3526120" cy="3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230"/>
              </a:lnSpc>
              <a:spcBef>
                <a:spcPct val="0"/>
              </a:spcBef>
            </a:pPr>
            <a:r>
              <a:rPr lang="en-US" sz="2340" spc="229">
                <a:solidFill>
                  <a:srgbClr val="231F20"/>
                </a:solidFill>
                <a:latin typeface="Open Sauce Bold"/>
              </a:rPr>
              <a:t>Data Augmentation</a:t>
            </a:r>
            <a:endParaRPr lang="en-US" sz="2340" spc="229">
              <a:solidFill>
                <a:srgbClr val="231F20"/>
              </a:solidFill>
              <a:latin typeface="Open Sauce 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5283671" y="1675649"/>
            <a:ext cx="3526120" cy="3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230"/>
              </a:lnSpc>
              <a:spcBef>
                <a:spcPct val="0"/>
              </a:spcBef>
            </a:pPr>
            <a:r>
              <a:rPr lang="en-US" sz="2340" spc="229">
                <a:solidFill>
                  <a:srgbClr val="231F20"/>
                </a:solidFill>
                <a:latin typeface="Open Sauce Bold"/>
              </a:rPr>
              <a:t>Feature Engineering</a:t>
            </a:r>
            <a:endParaRPr lang="en-US" sz="2340" spc="229">
              <a:solidFill>
                <a:srgbClr val="231F20"/>
              </a:solidFill>
              <a:latin typeface="Open Sauce Bold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337630" y="5438174"/>
            <a:ext cx="8086873" cy="837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30"/>
              </a:lnSpc>
            </a:pPr>
            <a:r>
              <a:rPr lang="en-US" sz="5685" spc="198">
                <a:solidFill>
                  <a:srgbClr val="040506"/>
                </a:solidFill>
                <a:latin typeface="Codec Pro ExtraBold"/>
              </a:rPr>
              <a:t>DATA PREPARATION</a:t>
            </a:r>
            <a:endParaRPr lang="en-US" sz="5685" spc="198">
              <a:solidFill>
                <a:srgbClr val="040506"/>
              </a:solidFill>
              <a:latin typeface="Codec Pro ExtraBold"/>
            </a:endParaRPr>
          </a:p>
        </p:txBody>
      </p:sp>
      <p:grpSp>
        <p:nvGrpSpPr>
          <p:cNvPr id="36" name="Group 36"/>
          <p:cNvGrpSpPr/>
          <p:nvPr/>
        </p:nvGrpSpPr>
        <p:grpSpPr>
          <a:xfrm rot="0">
            <a:off x="7298055" y="7061835"/>
            <a:ext cx="982027" cy="966788"/>
            <a:chOff x="0" y="0"/>
            <a:chExt cx="1309370" cy="1289050"/>
          </a:xfrm>
        </p:grpSpPr>
        <p:sp>
          <p:nvSpPr>
            <p:cNvPr id="37" name="Freeform 37"/>
            <p:cNvSpPr/>
            <p:nvPr/>
          </p:nvSpPr>
          <p:spPr>
            <a:xfrm>
              <a:off x="50800" y="44450"/>
              <a:ext cx="1207770" cy="1196340"/>
            </a:xfrm>
            <a:custGeom>
              <a:avLst/>
              <a:gdLst/>
              <a:ahLst/>
              <a:cxnLst/>
              <a:rect l="l" t="t" r="r" b="b"/>
              <a:pathLst>
                <a:path w="1207770" h="1196340">
                  <a:moveTo>
                    <a:pt x="0" y="1169670"/>
                  </a:moveTo>
                  <a:cubicBezTo>
                    <a:pt x="48260" y="886460"/>
                    <a:pt x="119380" y="737870"/>
                    <a:pt x="163830" y="648970"/>
                  </a:cubicBezTo>
                  <a:cubicBezTo>
                    <a:pt x="194310" y="586740"/>
                    <a:pt x="218440" y="543560"/>
                    <a:pt x="251460" y="496570"/>
                  </a:cubicBezTo>
                  <a:cubicBezTo>
                    <a:pt x="284480" y="450850"/>
                    <a:pt x="321310" y="406400"/>
                    <a:pt x="361950" y="369570"/>
                  </a:cubicBezTo>
                  <a:cubicBezTo>
                    <a:pt x="402590" y="332740"/>
                    <a:pt x="445770" y="304800"/>
                    <a:pt x="494030" y="275590"/>
                  </a:cubicBezTo>
                  <a:cubicBezTo>
                    <a:pt x="546100" y="243840"/>
                    <a:pt x="594360" y="218440"/>
                    <a:pt x="665480" y="186690"/>
                  </a:cubicBezTo>
                  <a:cubicBezTo>
                    <a:pt x="772160" y="139700"/>
                    <a:pt x="982980" y="62230"/>
                    <a:pt x="1075690" y="33020"/>
                  </a:cubicBezTo>
                  <a:cubicBezTo>
                    <a:pt x="1122680" y="19050"/>
                    <a:pt x="1159510" y="0"/>
                    <a:pt x="1182370" y="6350"/>
                  </a:cubicBezTo>
                  <a:cubicBezTo>
                    <a:pt x="1195070" y="10160"/>
                    <a:pt x="1207770" y="24130"/>
                    <a:pt x="1207770" y="33020"/>
                  </a:cubicBezTo>
                  <a:cubicBezTo>
                    <a:pt x="1207770" y="40640"/>
                    <a:pt x="1196340" y="54610"/>
                    <a:pt x="1188720" y="57150"/>
                  </a:cubicBezTo>
                  <a:cubicBezTo>
                    <a:pt x="1181100" y="59690"/>
                    <a:pt x="1164590" y="50800"/>
                    <a:pt x="1159510" y="44450"/>
                  </a:cubicBezTo>
                  <a:cubicBezTo>
                    <a:pt x="1155700" y="38100"/>
                    <a:pt x="1155700" y="26670"/>
                    <a:pt x="1159510" y="20320"/>
                  </a:cubicBezTo>
                  <a:cubicBezTo>
                    <a:pt x="1163320" y="13970"/>
                    <a:pt x="1172210" y="8890"/>
                    <a:pt x="1178560" y="7620"/>
                  </a:cubicBezTo>
                  <a:cubicBezTo>
                    <a:pt x="1186180" y="6350"/>
                    <a:pt x="1196340" y="10160"/>
                    <a:pt x="1201420" y="15240"/>
                  </a:cubicBezTo>
                  <a:cubicBezTo>
                    <a:pt x="1206500" y="20320"/>
                    <a:pt x="1207770" y="31750"/>
                    <a:pt x="1206500" y="38100"/>
                  </a:cubicBezTo>
                  <a:cubicBezTo>
                    <a:pt x="1205230" y="44450"/>
                    <a:pt x="1200150" y="50800"/>
                    <a:pt x="1191260" y="55880"/>
                  </a:cubicBezTo>
                  <a:cubicBezTo>
                    <a:pt x="1173480" y="67310"/>
                    <a:pt x="1135380" y="66040"/>
                    <a:pt x="1089660" y="80010"/>
                  </a:cubicBezTo>
                  <a:cubicBezTo>
                    <a:pt x="990600" y="110490"/>
                    <a:pt x="753110" y="194310"/>
                    <a:pt x="628650" y="257810"/>
                  </a:cubicBezTo>
                  <a:cubicBezTo>
                    <a:pt x="535940" y="304800"/>
                    <a:pt x="457200" y="354330"/>
                    <a:pt x="398780" y="405130"/>
                  </a:cubicBezTo>
                  <a:cubicBezTo>
                    <a:pt x="354330" y="444500"/>
                    <a:pt x="325120" y="481330"/>
                    <a:pt x="294640" y="524510"/>
                  </a:cubicBezTo>
                  <a:cubicBezTo>
                    <a:pt x="262890" y="568960"/>
                    <a:pt x="240030" y="609600"/>
                    <a:pt x="210820" y="668020"/>
                  </a:cubicBezTo>
                  <a:cubicBezTo>
                    <a:pt x="167640" y="754380"/>
                    <a:pt x="97790" y="900430"/>
                    <a:pt x="71120" y="996950"/>
                  </a:cubicBezTo>
                  <a:cubicBezTo>
                    <a:pt x="52070" y="1066800"/>
                    <a:pt x="64770" y="1163320"/>
                    <a:pt x="44450" y="1186180"/>
                  </a:cubicBezTo>
                  <a:cubicBezTo>
                    <a:pt x="36830" y="1195070"/>
                    <a:pt x="24130" y="1196340"/>
                    <a:pt x="16510" y="1193800"/>
                  </a:cubicBezTo>
                  <a:cubicBezTo>
                    <a:pt x="8890" y="1191260"/>
                    <a:pt x="0" y="1169670"/>
                    <a:pt x="0" y="1169670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8" name="Group 38"/>
          <p:cNvGrpSpPr/>
          <p:nvPr/>
        </p:nvGrpSpPr>
        <p:grpSpPr>
          <a:xfrm rot="0">
            <a:off x="7885747" y="7011353"/>
            <a:ext cx="494347" cy="441007"/>
            <a:chOff x="0" y="0"/>
            <a:chExt cx="659130" cy="588010"/>
          </a:xfrm>
        </p:grpSpPr>
        <p:sp>
          <p:nvSpPr>
            <p:cNvPr id="39" name="Freeform 39"/>
            <p:cNvSpPr/>
            <p:nvPr/>
          </p:nvSpPr>
          <p:spPr>
            <a:xfrm>
              <a:off x="49530" y="50800"/>
              <a:ext cx="567690" cy="490220"/>
            </a:xfrm>
            <a:custGeom>
              <a:avLst/>
              <a:gdLst/>
              <a:ahLst/>
              <a:cxnLst/>
              <a:rect l="l" t="t" r="r" b="b"/>
              <a:pathLst>
                <a:path w="567690" h="490220">
                  <a:moveTo>
                    <a:pt x="26670" y="0"/>
                  </a:moveTo>
                  <a:cubicBezTo>
                    <a:pt x="151130" y="5080"/>
                    <a:pt x="213360" y="19050"/>
                    <a:pt x="278130" y="38100"/>
                  </a:cubicBezTo>
                  <a:cubicBezTo>
                    <a:pt x="361950" y="62230"/>
                    <a:pt x="534670" y="106680"/>
                    <a:pt x="558800" y="142240"/>
                  </a:cubicBezTo>
                  <a:cubicBezTo>
                    <a:pt x="567690" y="154940"/>
                    <a:pt x="563880" y="165100"/>
                    <a:pt x="558800" y="180340"/>
                  </a:cubicBezTo>
                  <a:cubicBezTo>
                    <a:pt x="547370" y="214630"/>
                    <a:pt x="480060" y="278130"/>
                    <a:pt x="452120" y="328930"/>
                  </a:cubicBezTo>
                  <a:cubicBezTo>
                    <a:pt x="426720" y="377190"/>
                    <a:pt x="417830" y="457200"/>
                    <a:pt x="396240" y="477520"/>
                  </a:cubicBezTo>
                  <a:cubicBezTo>
                    <a:pt x="387350" y="486410"/>
                    <a:pt x="374650" y="490220"/>
                    <a:pt x="367030" y="486410"/>
                  </a:cubicBezTo>
                  <a:cubicBezTo>
                    <a:pt x="359410" y="482600"/>
                    <a:pt x="349250" y="459740"/>
                    <a:pt x="353060" y="452120"/>
                  </a:cubicBezTo>
                  <a:cubicBezTo>
                    <a:pt x="356870" y="444500"/>
                    <a:pt x="378460" y="436880"/>
                    <a:pt x="387350" y="439420"/>
                  </a:cubicBezTo>
                  <a:cubicBezTo>
                    <a:pt x="393700" y="441960"/>
                    <a:pt x="400050" y="452120"/>
                    <a:pt x="401320" y="459740"/>
                  </a:cubicBezTo>
                  <a:cubicBezTo>
                    <a:pt x="402590" y="466090"/>
                    <a:pt x="398780" y="477520"/>
                    <a:pt x="392430" y="481330"/>
                  </a:cubicBezTo>
                  <a:cubicBezTo>
                    <a:pt x="386080" y="486410"/>
                    <a:pt x="369570" y="487680"/>
                    <a:pt x="361950" y="483870"/>
                  </a:cubicBezTo>
                  <a:cubicBezTo>
                    <a:pt x="355600" y="480060"/>
                    <a:pt x="351790" y="472440"/>
                    <a:pt x="350520" y="462280"/>
                  </a:cubicBezTo>
                  <a:cubicBezTo>
                    <a:pt x="349250" y="443230"/>
                    <a:pt x="368300" y="408940"/>
                    <a:pt x="379730" y="379730"/>
                  </a:cubicBezTo>
                  <a:cubicBezTo>
                    <a:pt x="393700" y="344170"/>
                    <a:pt x="408940" y="303530"/>
                    <a:pt x="430530" y="266700"/>
                  </a:cubicBezTo>
                  <a:cubicBezTo>
                    <a:pt x="453390" y="228600"/>
                    <a:pt x="499110" y="153670"/>
                    <a:pt x="514350" y="154940"/>
                  </a:cubicBezTo>
                  <a:cubicBezTo>
                    <a:pt x="520700" y="154940"/>
                    <a:pt x="529590" y="173990"/>
                    <a:pt x="527050" y="177800"/>
                  </a:cubicBezTo>
                  <a:cubicBezTo>
                    <a:pt x="516890" y="189230"/>
                    <a:pt x="342900" y="109220"/>
                    <a:pt x="265430" y="87630"/>
                  </a:cubicBezTo>
                  <a:cubicBezTo>
                    <a:pt x="205740" y="71120"/>
                    <a:pt x="148590" y="55880"/>
                    <a:pt x="102870" y="50800"/>
                  </a:cubicBezTo>
                  <a:cubicBezTo>
                    <a:pt x="71120" y="46990"/>
                    <a:pt x="36830" y="58420"/>
                    <a:pt x="20320" y="49530"/>
                  </a:cubicBezTo>
                  <a:cubicBezTo>
                    <a:pt x="10160" y="43180"/>
                    <a:pt x="0" y="30480"/>
                    <a:pt x="1270" y="21590"/>
                  </a:cubicBezTo>
                  <a:cubicBezTo>
                    <a:pt x="2540" y="13970"/>
                    <a:pt x="26670" y="0"/>
                    <a:pt x="26670" y="0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40" name="Group 40"/>
          <p:cNvGrpSpPr/>
          <p:nvPr/>
        </p:nvGrpSpPr>
        <p:grpSpPr>
          <a:xfrm rot="0">
            <a:off x="9588818" y="4621530"/>
            <a:ext cx="904875" cy="781050"/>
            <a:chOff x="0" y="0"/>
            <a:chExt cx="1206500" cy="1041400"/>
          </a:xfrm>
        </p:grpSpPr>
        <p:sp>
          <p:nvSpPr>
            <p:cNvPr id="41" name="Freeform 41"/>
            <p:cNvSpPr/>
            <p:nvPr/>
          </p:nvSpPr>
          <p:spPr>
            <a:xfrm>
              <a:off x="50800" y="49530"/>
              <a:ext cx="1106170" cy="942340"/>
            </a:xfrm>
            <a:custGeom>
              <a:avLst/>
              <a:gdLst/>
              <a:ahLst/>
              <a:cxnLst/>
              <a:rect l="l" t="t" r="r" b="b"/>
              <a:pathLst>
                <a:path w="1106170" h="942340">
                  <a:moveTo>
                    <a:pt x="0" y="915670"/>
                  </a:moveTo>
                  <a:cubicBezTo>
                    <a:pt x="6350" y="706120"/>
                    <a:pt x="11430" y="671830"/>
                    <a:pt x="34290" y="622300"/>
                  </a:cubicBezTo>
                  <a:cubicBezTo>
                    <a:pt x="71120" y="541020"/>
                    <a:pt x="171450" y="396240"/>
                    <a:pt x="229870" y="323850"/>
                  </a:cubicBezTo>
                  <a:cubicBezTo>
                    <a:pt x="267970" y="275590"/>
                    <a:pt x="295910" y="246380"/>
                    <a:pt x="337820" y="214630"/>
                  </a:cubicBezTo>
                  <a:cubicBezTo>
                    <a:pt x="382270" y="180340"/>
                    <a:pt x="427990" y="154940"/>
                    <a:pt x="490220" y="127000"/>
                  </a:cubicBezTo>
                  <a:cubicBezTo>
                    <a:pt x="575310" y="88900"/>
                    <a:pt x="709930" y="43180"/>
                    <a:pt x="805180" y="22860"/>
                  </a:cubicBezTo>
                  <a:cubicBezTo>
                    <a:pt x="880110" y="6350"/>
                    <a:pt x="957580" y="0"/>
                    <a:pt x="1012190" y="1270"/>
                  </a:cubicBezTo>
                  <a:cubicBezTo>
                    <a:pt x="1047750" y="2540"/>
                    <a:pt x="1089660" y="3810"/>
                    <a:pt x="1099820" y="16510"/>
                  </a:cubicBezTo>
                  <a:cubicBezTo>
                    <a:pt x="1106170" y="24130"/>
                    <a:pt x="1103630" y="40640"/>
                    <a:pt x="1099820" y="46990"/>
                  </a:cubicBezTo>
                  <a:cubicBezTo>
                    <a:pt x="1096010" y="53340"/>
                    <a:pt x="1084580" y="57150"/>
                    <a:pt x="1078230" y="57150"/>
                  </a:cubicBezTo>
                  <a:cubicBezTo>
                    <a:pt x="1070610" y="57150"/>
                    <a:pt x="1061720" y="50800"/>
                    <a:pt x="1057910" y="44450"/>
                  </a:cubicBezTo>
                  <a:cubicBezTo>
                    <a:pt x="1054100" y="38100"/>
                    <a:pt x="1054100" y="26670"/>
                    <a:pt x="1056640" y="20320"/>
                  </a:cubicBezTo>
                  <a:cubicBezTo>
                    <a:pt x="1059180" y="13970"/>
                    <a:pt x="1069340" y="7620"/>
                    <a:pt x="1075690" y="6350"/>
                  </a:cubicBezTo>
                  <a:cubicBezTo>
                    <a:pt x="1083310" y="5080"/>
                    <a:pt x="1093470" y="8890"/>
                    <a:pt x="1098550" y="13970"/>
                  </a:cubicBezTo>
                  <a:cubicBezTo>
                    <a:pt x="1103630" y="19050"/>
                    <a:pt x="1106170" y="30480"/>
                    <a:pt x="1104900" y="36830"/>
                  </a:cubicBezTo>
                  <a:cubicBezTo>
                    <a:pt x="1103630" y="43180"/>
                    <a:pt x="1096010" y="52070"/>
                    <a:pt x="1089660" y="54610"/>
                  </a:cubicBezTo>
                  <a:cubicBezTo>
                    <a:pt x="1082040" y="57150"/>
                    <a:pt x="1074420" y="48260"/>
                    <a:pt x="1059180" y="46990"/>
                  </a:cubicBezTo>
                  <a:cubicBezTo>
                    <a:pt x="1017270" y="44450"/>
                    <a:pt x="901700" y="54610"/>
                    <a:pt x="816610" y="72390"/>
                  </a:cubicBezTo>
                  <a:cubicBezTo>
                    <a:pt x="718820" y="93980"/>
                    <a:pt x="588010" y="142240"/>
                    <a:pt x="509270" y="175260"/>
                  </a:cubicBezTo>
                  <a:cubicBezTo>
                    <a:pt x="458470" y="196850"/>
                    <a:pt x="425450" y="209550"/>
                    <a:pt x="387350" y="237490"/>
                  </a:cubicBezTo>
                  <a:cubicBezTo>
                    <a:pt x="346710" y="266700"/>
                    <a:pt x="314960" y="300990"/>
                    <a:pt x="274320" y="349250"/>
                  </a:cubicBezTo>
                  <a:cubicBezTo>
                    <a:pt x="214630" y="421640"/>
                    <a:pt x="114300" y="566420"/>
                    <a:pt x="80010" y="642620"/>
                  </a:cubicBezTo>
                  <a:cubicBezTo>
                    <a:pt x="60960" y="685800"/>
                    <a:pt x="55880" y="711200"/>
                    <a:pt x="50800" y="751840"/>
                  </a:cubicBezTo>
                  <a:cubicBezTo>
                    <a:pt x="44450" y="801370"/>
                    <a:pt x="64770" y="892810"/>
                    <a:pt x="50800" y="920750"/>
                  </a:cubicBezTo>
                  <a:cubicBezTo>
                    <a:pt x="44450" y="933450"/>
                    <a:pt x="31750" y="942340"/>
                    <a:pt x="22860" y="941070"/>
                  </a:cubicBezTo>
                  <a:cubicBezTo>
                    <a:pt x="13970" y="939800"/>
                    <a:pt x="0" y="915670"/>
                    <a:pt x="0" y="915670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42" name="Group 42"/>
          <p:cNvGrpSpPr/>
          <p:nvPr/>
        </p:nvGrpSpPr>
        <p:grpSpPr>
          <a:xfrm rot="0">
            <a:off x="10205085" y="4491990"/>
            <a:ext cx="280035" cy="495300"/>
            <a:chOff x="0" y="0"/>
            <a:chExt cx="373380" cy="660400"/>
          </a:xfrm>
        </p:grpSpPr>
        <p:sp>
          <p:nvSpPr>
            <p:cNvPr id="43" name="Freeform 43"/>
            <p:cNvSpPr/>
            <p:nvPr/>
          </p:nvSpPr>
          <p:spPr>
            <a:xfrm>
              <a:off x="46990" y="50800"/>
              <a:ext cx="278130" cy="561340"/>
            </a:xfrm>
            <a:custGeom>
              <a:avLst/>
              <a:gdLst/>
              <a:ahLst/>
              <a:cxnLst/>
              <a:rect l="l" t="t" r="r" b="b"/>
              <a:pathLst>
                <a:path w="278130" h="561340">
                  <a:moveTo>
                    <a:pt x="29210" y="0"/>
                  </a:moveTo>
                  <a:cubicBezTo>
                    <a:pt x="146050" y="25400"/>
                    <a:pt x="160020" y="33020"/>
                    <a:pt x="175260" y="44450"/>
                  </a:cubicBezTo>
                  <a:cubicBezTo>
                    <a:pt x="190500" y="55880"/>
                    <a:pt x="203200" y="68580"/>
                    <a:pt x="217170" y="87630"/>
                  </a:cubicBezTo>
                  <a:cubicBezTo>
                    <a:pt x="237490" y="115570"/>
                    <a:pt x="271780" y="168910"/>
                    <a:pt x="275590" y="204470"/>
                  </a:cubicBezTo>
                  <a:cubicBezTo>
                    <a:pt x="278130" y="233680"/>
                    <a:pt x="265430" y="251460"/>
                    <a:pt x="252730" y="285750"/>
                  </a:cubicBezTo>
                  <a:cubicBezTo>
                    <a:pt x="227330" y="349250"/>
                    <a:pt x="153670" y="520700"/>
                    <a:pt x="119380" y="548640"/>
                  </a:cubicBezTo>
                  <a:cubicBezTo>
                    <a:pt x="107950" y="557530"/>
                    <a:pt x="97790" y="561340"/>
                    <a:pt x="90170" y="557530"/>
                  </a:cubicBezTo>
                  <a:cubicBezTo>
                    <a:pt x="82550" y="553720"/>
                    <a:pt x="73660" y="532130"/>
                    <a:pt x="76200" y="523240"/>
                  </a:cubicBezTo>
                  <a:cubicBezTo>
                    <a:pt x="78740" y="515620"/>
                    <a:pt x="95250" y="508000"/>
                    <a:pt x="102870" y="508000"/>
                  </a:cubicBezTo>
                  <a:cubicBezTo>
                    <a:pt x="110490" y="508000"/>
                    <a:pt x="118110" y="515620"/>
                    <a:pt x="121920" y="521970"/>
                  </a:cubicBezTo>
                  <a:cubicBezTo>
                    <a:pt x="125730" y="528320"/>
                    <a:pt x="125730" y="539750"/>
                    <a:pt x="121920" y="546100"/>
                  </a:cubicBezTo>
                  <a:cubicBezTo>
                    <a:pt x="118110" y="552450"/>
                    <a:pt x="109220" y="558800"/>
                    <a:pt x="101600" y="558800"/>
                  </a:cubicBezTo>
                  <a:cubicBezTo>
                    <a:pt x="95250" y="558800"/>
                    <a:pt x="85090" y="554990"/>
                    <a:pt x="80010" y="549910"/>
                  </a:cubicBezTo>
                  <a:cubicBezTo>
                    <a:pt x="74930" y="544830"/>
                    <a:pt x="73660" y="538480"/>
                    <a:pt x="74930" y="527050"/>
                  </a:cubicBezTo>
                  <a:cubicBezTo>
                    <a:pt x="81280" y="482600"/>
                    <a:pt x="234950" y="306070"/>
                    <a:pt x="232410" y="226060"/>
                  </a:cubicBezTo>
                  <a:cubicBezTo>
                    <a:pt x="231140" y="170180"/>
                    <a:pt x="176530" y="114300"/>
                    <a:pt x="148590" y="87630"/>
                  </a:cubicBezTo>
                  <a:cubicBezTo>
                    <a:pt x="132080" y="72390"/>
                    <a:pt x="119380" y="68580"/>
                    <a:pt x="100330" y="60960"/>
                  </a:cubicBezTo>
                  <a:cubicBezTo>
                    <a:pt x="74930" y="52070"/>
                    <a:pt x="20320" y="55880"/>
                    <a:pt x="7620" y="41910"/>
                  </a:cubicBezTo>
                  <a:cubicBezTo>
                    <a:pt x="0" y="34290"/>
                    <a:pt x="0" y="20320"/>
                    <a:pt x="3810" y="12700"/>
                  </a:cubicBezTo>
                  <a:cubicBezTo>
                    <a:pt x="7620" y="6350"/>
                    <a:pt x="29210" y="0"/>
                    <a:pt x="29210" y="0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44" name="Group 44"/>
          <p:cNvGrpSpPr/>
          <p:nvPr/>
        </p:nvGrpSpPr>
        <p:grpSpPr>
          <a:xfrm rot="0">
            <a:off x="12051982" y="2571750"/>
            <a:ext cx="697230" cy="721995"/>
            <a:chOff x="0" y="0"/>
            <a:chExt cx="929640" cy="962660"/>
          </a:xfrm>
        </p:grpSpPr>
        <p:sp>
          <p:nvSpPr>
            <p:cNvPr id="45" name="Freeform 45"/>
            <p:cNvSpPr/>
            <p:nvPr/>
          </p:nvSpPr>
          <p:spPr>
            <a:xfrm>
              <a:off x="50800" y="39370"/>
              <a:ext cx="829310" cy="875030"/>
            </a:xfrm>
            <a:custGeom>
              <a:avLst/>
              <a:gdLst/>
              <a:ahLst/>
              <a:cxnLst/>
              <a:rect l="l" t="t" r="r" b="b"/>
              <a:pathLst>
                <a:path w="829310" h="875030">
                  <a:moveTo>
                    <a:pt x="0" y="848360"/>
                  </a:moveTo>
                  <a:cubicBezTo>
                    <a:pt x="3810" y="689610"/>
                    <a:pt x="8890" y="660400"/>
                    <a:pt x="22860" y="621030"/>
                  </a:cubicBezTo>
                  <a:cubicBezTo>
                    <a:pt x="43180" y="566420"/>
                    <a:pt x="83820" y="497840"/>
                    <a:pt x="121920" y="435610"/>
                  </a:cubicBezTo>
                  <a:cubicBezTo>
                    <a:pt x="162560" y="369570"/>
                    <a:pt x="214630" y="283210"/>
                    <a:pt x="259080" y="236220"/>
                  </a:cubicBezTo>
                  <a:cubicBezTo>
                    <a:pt x="289560" y="204470"/>
                    <a:pt x="308610" y="193040"/>
                    <a:pt x="346710" y="168910"/>
                  </a:cubicBezTo>
                  <a:cubicBezTo>
                    <a:pt x="410210" y="129540"/>
                    <a:pt x="530860" y="64770"/>
                    <a:pt x="613410" y="39370"/>
                  </a:cubicBezTo>
                  <a:cubicBezTo>
                    <a:pt x="680720" y="19050"/>
                    <a:pt x="769620" y="0"/>
                    <a:pt x="802640" y="11430"/>
                  </a:cubicBezTo>
                  <a:cubicBezTo>
                    <a:pt x="816610" y="16510"/>
                    <a:pt x="828040" y="30480"/>
                    <a:pt x="828040" y="39370"/>
                  </a:cubicBezTo>
                  <a:cubicBezTo>
                    <a:pt x="828040" y="46990"/>
                    <a:pt x="815340" y="59690"/>
                    <a:pt x="807720" y="62230"/>
                  </a:cubicBezTo>
                  <a:cubicBezTo>
                    <a:pt x="801370" y="64770"/>
                    <a:pt x="789940" y="60960"/>
                    <a:pt x="784860" y="55880"/>
                  </a:cubicBezTo>
                  <a:cubicBezTo>
                    <a:pt x="779780" y="50800"/>
                    <a:pt x="775970" y="40640"/>
                    <a:pt x="777240" y="33020"/>
                  </a:cubicBezTo>
                  <a:cubicBezTo>
                    <a:pt x="778510" y="26670"/>
                    <a:pt x="784860" y="16510"/>
                    <a:pt x="791210" y="13970"/>
                  </a:cubicBezTo>
                  <a:cubicBezTo>
                    <a:pt x="798830" y="11430"/>
                    <a:pt x="815340" y="13970"/>
                    <a:pt x="821690" y="20320"/>
                  </a:cubicBezTo>
                  <a:cubicBezTo>
                    <a:pt x="826770" y="25400"/>
                    <a:pt x="829310" y="38100"/>
                    <a:pt x="826770" y="44450"/>
                  </a:cubicBezTo>
                  <a:cubicBezTo>
                    <a:pt x="824230" y="50800"/>
                    <a:pt x="819150" y="57150"/>
                    <a:pt x="810260" y="60960"/>
                  </a:cubicBezTo>
                  <a:cubicBezTo>
                    <a:pt x="793750" y="67310"/>
                    <a:pt x="755650" y="58420"/>
                    <a:pt x="726440" y="62230"/>
                  </a:cubicBezTo>
                  <a:cubicBezTo>
                    <a:pt x="694690" y="66040"/>
                    <a:pt x="668020" y="72390"/>
                    <a:pt x="627380" y="87630"/>
                  </a:cubicBezTo>
                  <a:cubicBezTo>
                    <a:pt x="552450" y="115570"/>
                    <a:pt x="386080" y="193040"/>
                    <a:pt x="323850" y="242570"/>
                  </a:cubicBezTo>
                  <a:cubicBezTo>
                    <a:pt x="289560" y="270510"/>
                    <a:pt x="281940" y="287020"/>
                    <a:pt x="256540" y="322580"/>
                  </a:cubicBezTo>
                  <a:cubicBezTo>
                    <a:pt x="210820" y="386080"/>
                    <a:pt x="119380" y="525780"/>
                    <a:pt x="86360" y="601980"/>
                  </a:cubicBezTo>
                  <a:cubicBezTo>
                    <a:pt x="64770" y="650240"/>
                    <a:pt x="57150" y="683260"/>
                    <a:pt x="50800" y="726440"/>
                  </a:cubicBezTo>
                  <a:cubicBezTo>
                    <a:pt x="44450" y="769620"/>
                    <a:pt x="62230" y="839470"/>
                    <a:pt x="48260" y="859790"/>
                  </a:cubicBezTo>
                  <a:cubicBezTo>
                    <a:pt x="40640" y="869950"/>
                    <a:pt x="24130" y="875030"/>
                    <a:pt x="16510" y="872490"/>
                  </a:cubicBezTo>
                  <a:cubicBezTo>
                    <a:pt x="8890" y="869950"/>
                    <a:pt x="0" y="848360"/>
                    <a:pt x="0" y="848360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46" name="Group 46"/>
          <p:cNvGrpSpPr/>
          <p:nvPr/>
        </p:nvGrpSpPr>
        <p:grpSpPr>
          <a:xfrm rot="0">
            <a:off x="12469178" y="2507933"/>
            <a:ext cx="260985" cy="355282"/>
            <a:chOff x="0" y="0"/>
            <a:chExt cx="347980" cy="473710"/>
          </a:xfrm>
        </p:grpSpPr>
        <p:sp>
          <p:nvSpPr>
            <p:cNvPr id="47" name="Freeform 47"/>
            <p:cNvSpPr/>
            <p:nvPr/>
          </p:nvSpPr>
          <p:spPr>
            <a:xfrm>
              <a:off x="48260" y="50800"/>
              <a:ext cx="265430" cy="374650"/>
            </a:xfrm>
            <a:custGeom>
              <a:avLst/>
              <a:gdLst/>
              <a:ahLst/>
              <a:cxnLst/>
              <a:rect l="l" t="t" r="r" b="b"/>
              <a:pathLst>
                <a:path w="265430" h="374650">
                  <a:moveTo>
                    <a:pt x="26670" y="0"/>
                  </a:moveTo>
                  <a:cubicBezTo>
                    <a:pt x="222250" y="26670"/>
                    <a:pt x="240030" y="33020"/>
                    <a:pt x="248920" y="54610"/>
                  </a:cubicBezTo>
                  <a:cubicBezTo>
                    <a:pt x="265430" y="91440"/>
                    <a:pt x="240030" y="193040"/>
                    <a:pt x="223520" y="248920"/>
                  </a:cubicBezTo>
                  <a:cubicBezTo>
                    <a:pt x="209550" y="294640"/>
                    <a:pt x="186690" y="359410"/>
                    <a:pt x="166370" y="369570"/>
                  </a:cubicBezTo>
                  <a:cubicBezTo>
                    <a:pt x="157480" y="374650"/>
                    <a:pt x="143510" y="368300"/>
                    <a:pt x="137160" y="363220"/>
                  </a:cubicBezTo>
                  <a:cubicBezTo>
                    <a:pt x="132080" y="358140"/>
                    <a:pt x="128270" y="346710"/>
                    <a:pt x="130810" y="340360"/>
                  </a:cubicBezTo>
                  <a:cubicBezTo>
                    <a:pt x="134620" y="332740"/>
                    <a:pt x="154940" y="320040"/>
                    <a:pt x="162560" y="322580"/>
                  </a:cubicBezTo>
                  <a:cubicBezTo>
                    <a:pt x="170180" y="325120"/>
                    <a:pt x="181610" y="346710"/>
                    <a:pt x="179070" y="355600"/>
                  </a:cubicBezTo>
                  <a:cubicBezTo>
                    <a:pt x="176530" y="363220"/>
                    <a:pt x="161290" y="373380"/>
                    <a:pt x="153670" y="372110"/>
                  </a:cubicBezTo>
                  <a:cubicBezTo>
                    <a:pt x="144780" y="370840"/>
                    <a:pt x="132080" y="356870"/>
                    <a:pt x="130810" y="342900"/>
                  </a:cubicBezTo>
                  <a:cubicBezTo>
                    <a:pt x="127000" y="320040"/>
                    <a:pt x="162560" y="279400"/>
                    <a:pt x="172720" y="240030"/>
                  </a:cubicBezTo>
                  <a:cubicBezTo>
                    <a:pt x="185420" y="190500"/>
                    <a:pt x="214630" y="100330"/>
                    <a:pt x="189230" y="68580"/>
                  </a:cubicBezTo>
                  <a:cubicBezTo>
                    <a:pt x="162560" y="36830"/>
                    <a:pt x="39370" y="67310"/>
                    <a:pt x="15240" y="48260"/>
                  </a:cubicBezTo>
                  <a:cubicBezTo>
                    <a:pt x="5080" y="39370"/>
                    <a:pt x="0" y="24130"/>
                    <a:pt x="2540" y="16510"/>
                  </a:cubicBezTo>
                  <a:cubicBezTo>
                    <a:pt x="5080" y="8890"/>
                    <a:pt x="26670" y="0"/>
                    <a:pt x="26670" y="0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1396</Words>
  <Application>WPS Spreadsheets</Application>
  <PresentationFormat>On-screen Show (4:3)</PresentationFormat>
  <Paragraphs>73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4" baseType="lpstr">
      <vt:lpstr>Arial</vt:lpstr>
      <vt:lpstr>SimSun</vt:lpstr>
      <vt:lpstr>Wingdings</vt:lpstr>
      <vt:lpstr>Montserrat Light</vt:lpstr>
      <vt:lpstr>Codec Pro ExtraBold Bold</vt:lpstr>
      <vt:lpstr>Thonburi</vt:lpstr>
      <vt:lpstr>Codec Pro ExtraBold</vt:lpstr>
      <vt:lpstr>DM Sans</vt:lpstr>
      <vt:lpstr>DM Sans Bold</vt:lpstr>
      <vt:lpstr>Canva Sans</vt:lpstr>
      <vt:lpstr>Arial</vt:lpstr>
      <vt:lpstr>Open Sauce</vt:lpstr>
      <vt:lpstr>Canva Sans Bold</vt:lpstr>
      <vt:lpstr>Open Sauce Bold</vt:lpstr>
      <vt:lpstr>Calibri</vt:lpstr>
      <vt:lpstr>Helvetica Neue</vt:lpstr>
      <vt:lpstr>Microsoft YaHei</vt:lpstr>
      <vt:lpstr>汉仪旗黑</vt:lpstr>
      <vt:lpstr>Arial Unicode MS</vt:lpstr>
      <vt:lpstr>宋体-简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Brown Minimal Organic Creative Project Presentation</dc:title>
  <dc:creator/>
  <cp:lastModifiedBy>shaaguns</cp:lastModifiedBy>
  <cp:revision>3</cp:revision>
  <dcterms:created xsi:type="dcterms:W3CDTF">2024-09-10T20:35:08Z</dcterms:created>
  <dcterms:modified xsi:type="dcterms:W3CDTF">2024-09-10T20:35:08Z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1033-5.7.1.8092</vt:lpwstr>
  </property>
</Properties>
</file>

<file path=docProps/thumbnail.jpeg>
</file>